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373" r:id="rId5"/>
    <p:sldId id="374" r:id="rId6"/>
    <p:sldId id="376" r:id="rId7"/>
    <p:sldId id="378" r:id="rId8"/>
    <p:sldId id="377" r:id="rId9"/>
    <p:sldId id="382" r:id="rId10"/>
    <p:sldId id="375" r:id="rId11"/>
    <p:sldId id="383" r:id="rId12"/>
    <p:sldId id="384" r:id="rId13"/>
    <p:sldId id="385" r:id="rId14"/>
    <p:sldId id="386" r:id="rId15"/>
    <p:sldId id="380" r:id="rId16"/>
    <p:sldId id="387" r:id="rId17"/>
    <p:sldId id="38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837963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428799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3472594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3454091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425284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A20AA6-6B9F-4EE1-A769-234E52064F0D}"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8218540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20AA6-6B9F-4EE1-A769-234E52064F0D}" type="datetimeFigureOut">
              <a:rPr lang="en-US" smtClean="0"/>
              <a:t>2/28/2023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548712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A20AA6-6B9F-4EE1-A769-234E52064F0D}"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104481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A20AA6-6B9F-4EE1-A769-234E52064F0D}" type="datetimeFigureOut">
              <a:rPr lang="en-US" smtClean="0"/>
              <a:t>2/28/2023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693260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A20AA6-6B9F-4EE1-A769-234E52064F0D}" type="datetimeFigureOut">
              <a:rPr lang="en-US" smtClean="0"/>
              <a:t>2/28/2023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3200630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A20AA6-6B9F-4EE1-A769-234E52064F0D}" type="datetimeFigureOut">
              <a:rPr lang="en-US" smtClean="0"/>
              <a:t>2/28/2023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2138867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A20AA6-6B9F-4EE1-A769-234E52064F0D}"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413527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A20AA6-6B9F-4EE1-A769-234E52064F0D}" type="datetimeFigureOut">
              <a:rPr lang="en-US" smtClean="0"/>
              <a:t>2/28/2023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74AD16-A29D-4FAD-95B1-9B65F938273B}" type="slidenum">
              <a:rPr lang="en-US" smtClean="0"/>
              <a:t>‹#›</a:t>
            </a:fld>
            <a:endParaRPr lang="en-US"/>
          </a:p>
        </p:txBody>
      </p:sp>
    </p:spTree>
    <p:extLst>
      <p:ext uri="{BB962C8B-B14F-4D97-AF65-F5344CB8AC3E}">
        <p14:creationId xmlns:p14="http://schemas.microsoft.com/office/powerpoint/2010/main" val="1108294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A20AA6-6B9F-4EE1-A769-234E52064F0D}" type="datetimeFigureOut">
              <a:rPr lang="en-US" smtClean="0"/>
              <a:t>2/28/2023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4AD16-A29D-4FAD-95B1-9B65F938273B}" type="slidenum">
              <a:rPr lang="en-US" smtClean="0"/>
              <a:t>‹#›</a:t>
            </a:fld>
            <a:endParaRPr lang="en-US"/>
          </a:p>
        </p:txBody>
      </p:sp>
    </p:spTree>
    <p:extLst>
      <p:ext uri="{BB962C8B-B14F-4D97-AF65-F5344CB8AC3E}">
        <p14:creationId xmlns:p14="http://schemas.microsoft.com/office/powerpoint/2010/main" val="118532602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5FB150-9F35-E85D-CC3B-DC783ED809C0}"/>
              </a:ext>
            </a:extLst>
          </p:cNvPr>
          <p:cNvPicPr>
            <a:picLocks noChangeAspect="1"/>
          </p:cNvPicPr>
          <p:nvPr/>
        </p:nvPicPr>
        <p:blipFill>
          <a:blip r:embed="rId2"/>
          <a:stretch>
            <a:fillRect/>
          </a:stretch>
        </p:blipFill>
        <p:spPr>
          <a:xfrm>
            <a:off x="1" y="0"/>
            <a:ext cx="12192000" cy="6858000"/>
          </a:xfrm>
          <a:prstGeom prst="rect">
            <a:avLst/>
          </a:prstGeom>
        </p:spPr>
      </p:pic>
      <p:pic>
        <p:nvPicPr>
          <p:cNvPr id="3" name="Imagen 4">
            <a:extLst>
              <a:ext uri="{FF2B5EF4-FFF2-40B4-BE49-F238E27FC236}">
                <a16:creationId xmlns:a16="http://schemas.microsoft.com/office/drawing/2014/main" id="{6A308BF0-1837-AEFB-E682-915018418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spTree>
    <p:extLst>
      <p:ext uri="{BB962C8B-B14F-4D97-AF65-F5344CB8AC3E}">
        <p14:creationId xmlns:p14="http://schemas.microsoft.com/office/powerpoint/2010/main" val="2129063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Freeform 35">
            <a:extLst>
              <a:ext uri="{FF2B5EF4-FFF2-40B4-BE49-F238E27FC236}">
                <a16:creationId xmlns:a16="http://schemas.microsoft.com/office/drawing/2014/main" id="{BE5AD527-480C-2A25-F40A-E10EEC0B97B2}"/>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6">
            <a:extLst>
              <a:ext uri="{FF2B5EF4-FFF2-40B4-BE49-F238E27FC236}">
                <a16:creationId xmlns:a16="http://schemas.microsoft.com/office/drawing/2014/main" id="{128C0B8E-5DBB-CDF3-BC84-DAD8202A308F}"/>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201257" y="298484"/>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1 </a:t>
            </a:r>
            <a:r>
              <a:rPr lang="en-US" sz="2800" dirty="0">
                <a:ln w="38100">
                  <a:solidFill>
                    <a:srgbClr val="E6E6E6"/>
                  </a:solidFill>
                </a:ln>
                <a:solidFill>
                  <a:srgbClr val="FF0000"/>
                </a:solidFill>
                <a:latin typeface="Impact" panose="020B0806030902050204" pitchFamily="34" charset="0"/>
              </a:rPr>
              <a:t>	</a:t>
            </a:r>
            <a:r>
              <a:rPr lang="en-US" sz="2800" b="1" dirty="0">
                <a:solidFill>
                  <a:schemeClr val="bg1"/>
                </a:solidFill>
                <a:latin typeface="Helvetica" pitchFamily="34" charset="0"/>
                <a:cs typeface="Helvetica" pitchFamily="34" charset="0"/>
              </a:rPr>
              <a:t>Understanding</a:t>
            </a:r>
            <a:r>
              <a:rPr lang="en-US" sz="2800" b="0" i="0" dirty="0">
                <a:solidFill>
                  <a:schemeClr val="bg1"/>
                </a:solidFill>
                <a:effectLst/>
                <a:latin typeface="Bebas Neue" panose="020B0606020202050201" pitchFamily="34" charset="0"/>
              </a:rPr>
              <a:t> </a:t>
            </a:r>
            <a:r>
              <a:rPr lang="en-US" sz="2800" b="1" dirty="0">
                <a:solidFill>
                  <a:schemeClr val="bg1"/>
                </a:solidFill>
                <a:latin typeface="Helvetica" pitchFamily="34" charset="0"/>
                <a:cs typeface="Helvetica" pitchFamily="34" charset="0"/>
              </a:rPr>
              <a:t>what content is available in different 	countries</a:t>
            </a:r>
          </a:p>
        </p:txBody>
      </p:sp>
      <p:pic>
        <p:nvPicPr>
          <p:cNvPr id="45" name="Picture 44" descr="Chart, funnel chart&#10;&#10;Description automatically generated">
            <a:extLst>
              <a:ext uri="{FF2B5EF4-FFF2-40B4-BE49-F238E27FC236}">
                <a16:creationId xmlns:a16="http://schemas.microsoft.com/office/drawing/2014/main" id="{79F3FFF9-C23D-4421-CF77-4C7D68CCA713}"/>
              </a:ext>
            </a:extLst>
          </p:cNvPr>
          <p:cNvPicPr>
            <a:picLocks noChangeAspect="1"/>
          </p:cNvPicPr>
          <p:nvPr/>
        </p:nvPicPr>
        <p:blipFill rotWithShape="1">
          <a:blip r:embed="rId2">
            <a:extLst>
              <a:ext uri="{28A0092B-C50C-407E-A947-70E740481C1C}">
                <a14:useLocalDpi xmlns:a14="http://schemas.microsoft.com/office/drawing/2010/main" val="0"/>
              </a:ext>
            </a:extLst>
          </a:blip>
          <a:srcRect l="-1" r="33893" b="11252"/>
          <a:stretch/>
        </p:blipFill>
        <p:spPr>
          <a:xfrm>
            <a:off x="3934744" y="1163092"/>
            <a:ext cx="8019130" cy="5396423"/>
          </a:xfrm>
          <a:prstGeom prst="rect">
            <a:avLst/>
          </a:prstGeom>
        </p:spPr>
      </p:pic>
      <p:sp>
        <p:nvSpPr>
          <p:cNvPr id="51" name="TextBox 50">
            <a:extLst>
              <a:ext uri="{FF2B5EF4-FFF2-40B4-BE49-F238E27FC236}">
                <a16:creationId xmlns:a16="http://schemas.microsoft.com/office/drawing/2014/main" id="{5006BBE1-3E94-FEAC-F405-CA1A6C44F8AC}"/>
              </a:ext>
            </a:extLst>
          </p:cNvPr>
          <p:cNvSpPr txBox="1"/>
          <p:nvPr/>
        </p:nvSpPr>
        <p:spPr>
          <a:xfrm>
            <a:off x="238126" y="1737644"/>
            <a:ext cx="3696618"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Interestingly, Netflix in India is made up nearly entirely of Movies.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Bollywood is big business, and perhaps the focus of this industry is Movies and not TV Shows.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South Korean Netflix on the other hand is  almost entirely TV Shows.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 underlying reasons for the difference in content must be due to market research conducted by Netflix</a:t>
            </a:r>
          </a:p>
        </p:txBody>
      </p:sp>
      <p:grpSp>
        <p:nvGrpSpPr>
          <p:cNvPr id="52" name="Grupo 68">
            <a:extLst>
              <a:ext uri="{FF2B5EF4-FFF2-40B4-BE49-F238E27FC236}">
                <a16:creationId xmlns:a16="http://schemas.microsoft.com/office/drawing/2014/main" id="{73E9307A-06CB-369B-A8E0-3D3E8524FBE2}"/>
              </a:ext>
            </a:extLst>
          </p:cNvPr>
          <p:cNvGrpSpPr/>
          <p:nvPr/>
        </p:nvGrpSpPr>
        <p:grpSpPr>
          <a:xfrm>
            <a:off x="237167" y="140537"/>
            <a:ext cx="419732" cy="747851"/>
            <a:chOff x="4333460" y="1249016"/>
            <a:chExt cx="3219131" cy="4359973"/>
          </a:xfrm>
        </p:grpSpPr>
        <p:sp>
          <p:nvSpPr>
            <p:cNvPr id="53" name="Rectangle 1">
              <a:extLst>
                <a:ext uri="{FF2B5EF4-FFF2-40B4-BE49-F238E27FC236}">
                  <a16:creationId xmlns:a16="http://schemas.microsoft.com/office/drawing/2014/main" id="{4E934414-DF6D-917E-FB39-ED0B108A7A80}"/>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2">
              <a:extLst>
                <a:ext uri="{FF2B5EF4-FFF2-40B4-BE49-F238E27FC236}">
                  <a16:creationId xmlns:a16="http://schemas.microsoft.com/office/drawing/2014/main" id="{561D9BC3-CCF6-826C-593B-5539E19F7D8F}"/>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arallelogram 3">
              <a:extLst>
                <a:ext uri="{FF2B5EF4-FFF2-40B4-BE49-F238E27FC236}">
                  <a16:creationId xmlns:a16="http://schemas.microsoft.com/office/drawing/2014/main" id="{BDC9B6EC-EDC4-0752-FFBC-C58EB44CD2AA}"/>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upo 43">
            <a:extLst>
              <a:ext uri="{FF2B5EF4-FFF2-40B4-BE49-F238E27FC236}">
                <a16:creationId xmlns:a16="http://schemas.microsoft.com/office/drawing/2014/main" id="{0F43BF1B-272A-B9F6-129A-6434B1C17771}"/>
              </a:ext>
            </a:extLst>
          </p:cNvPr>
          <p:cNvGrpSpPr/>
          <p:nvPr/>
        </p:nvGrpSpPr>
        <p:grpSpPr>
          <a:xfrm>
            <a:off x="10651889" y="193869"/>
            <a:ext cx="1370708" cy="372563"/>
            <a:chOff x="10406955" y="294187"/>
            <a:chExt cx="1370708" cy="372563"/>
          </a:xfrm>
        </p:grpSpPr>
        <p:pic>
          <p:nvPicPr>
            <p:cNvPr id="57" name="Picture 2" descr="Netflix smileu profile icon&quot; by Norbert-Sloth | Redbubble">
              <a:extLst>
                <a:ext uri="{FF2B5EF4-FFF2-40B4-BE49-F238E27FC236}">
                  <a16:creationId xmlns:a16="http://schemas.microsoft.com/office/drawing/2014/main" id="{2A49602C-86D6-3553-5271-EF552D371A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8" name="Triángulo isósceles 36">
              <a:extLst>
                <a:ext uri="{FF2B5EF4-FFF2-40B4-BE49-F238E27FC236}">
                  <a16:creationId xmlns:a16="http://schemas.microsoft.com/office/drawing/2014/main" id="{EAD8055D-092F-A9E4-CBEA-CC19128638F8}"/>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Search">
              <a:extLst>
                <a:ext uri="{FF2B5EF4-FFF2-40B4-BE49-F238E27FC236}">
                  <a16:creationId xmlns:a16="http://schemas.microsoft.com/office/drawing/2014/main" id="{39DDE104-3364-945D-B263-F86A1B7BB14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0" name="Bell">
              <a:extLst>
                <a:ext uri="{FF2B5EF4-FFF2-40B4-BE49-F238E27FC236}">
                  <a16:creationId xmlns:a16="http://schemas.microsoft.com/office/drawing/2014/main" id="{D42D4F64-4668-0D21-BFBD-E320943B9ED5}"/>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1" name="Elipse 42">
              <a:extLst>
                <a:ext uri="{FF2B5EF4-FFF2-40B4-BE49-F238E27FC236}">
                  <a16:creationId xmlns:a16="http://schemas.microsoft.com/office/drawing/2014/main" id="{94173FCD-0142-929E-F18E-271D4BB96499}"/>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15556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056640" y="375980"/>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2  </a:t>
            </a:r>
            <a:r>
              <a:rPr lang="en-US" sz="2800" b="1" dirty="0">
                <a:solidFill>
                  <a:srgbClr val="FF0000"/>
                </a:solidFill>
                <a:latin typeface="Helvetica" pitchFamily="34" charset="0"/>
                <a:cs typeface="Helvetica" pitchFamily="34" charset="0"/>
              </a:rPr>
              <a:t>Identifying similar content by matching text-based features</a:t>
            </a:r>
            <a:endParaRPr lang="en-US" sz="2800" dirty="0">
              <a:ln w="38100">
                <a:solidFill>
                  <a:srgbClr val="E6E6E6"/>
                </a:solidFill>
              </a:ln>
              <a:solidFill>
                <a:srgbClr val="FF0000"/>
              </a:solidFill>
              <a:latin typeface="Impact" panose="020B0806030902050204" pitchFamily="34" charset="0"/>
            </a:endParaRP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8ADA73EF-003F-A014-3FC8-6DCC7F7311C2}"/>
              </a:ext>
            </a:extLst>
          </p:cNvPr>
          <p:cNvPicPr>
            <a:picLocks noChangeAspect="1"/>
          </p:cNvPicPr>
          <p:nvPr/>
        </p:nvPicPr>
        <p:blipFill>
          <a:blip r:embed="rId2"/>
          <a:stretch>
            <a:fillRect/>
          </a:stretch>
        </p:blipFill>
        <p:spPr>
          <a:xfrm>
            <a:off x="4987062" y="1098912"/>
            <a:ext cx="7070992" cy="5526970"/>
          </a:xfrm>
          <a:prstGeom prst="rect">
            <a:avLst/>
          </a:prstGeom>
          <a:solidFill>
            <a:schemeClr val="bg1"/>
          </a:solidFill>
        </p:spPr>
      </p:pic>
      <p:pic>
        <p:nvPicPr>
          <p:cNvPr id="7" name="Picture 6" descr="Text, letter&#10;&#10;Description automatically generated">
            <a:extLst>
              <a:ext uri="{FF2B5EF4-FFF2-40B4-BE49-F238E27FC236}">
                <a16:creationId xmlns:a16="http://schemas.microsoft.com/office/drawing/2014/main" id="{4BCB3153-BBC0-E0C3-5722-7CEA045FD496}"/>
              </a:ext>
            </a:extLst>
          </p:cNvPr>
          <p:cNvPicPr>
            <a:picLocks noChangeAspect="1"/>
          </p:cNvPicPr>
          <p:nvPr/>
        </p:nvPicPr>
        <p:blipFill rotWithShape="1">
          <a:blip r:embed="rId3">
            <a:extLst>
              <a:ext uri="{28A0092B-C50C-407E-A947-70E740481C1C}">
                <a14:useLocalDpi xmlns:a14="http://schemas.microsoft.com/office/drawing/2010/main" val="0"/>
              </a:ext>
            </a:extLst>
          </a:blip>
          <a:srcRect l="33902" t="23513" r="35877" b="22861"/>
          <a:stretch/>
        </p:blipFill>
        <p:spPr>
          <a:xfrm>
            <a:off x="237168" y="1098913"/>
            <a:ext cx="4681170" cy="5526970"/>
          </a:xfrm>
          <a:prstGeom prst="rect">
            <a:avLst/>
          </a:prstGeom>
        </p:spPr>
      </p:pic>
      <p:grpSp>
        <p:nvGrpSpPr>
          <p:cNvPr id="8" name="Grupo 43">
            <a:extLst>
              <a:ext uri="{FF2B5EF4-FFF2-40B4-BE49-F238E27FC236}">
                <a16:creationId xmlns:a16="http://schemas.microsoft.com/office/drawing/2014/main" id="{079144B6-2CF5-D92B-5CA0-303D719D9178}"/>
              </a:ext>
            </a:extLst>
          </p:cNvPr>
          <p:cNvGrpSpPr/>
          <p:nvPr/>
        </p:nvGrpSpPr>
        <p:grpSpPr>
          <a:xfrm>
            <a:off x="10651889" y="193869"/>
            <a:ext cx="1370708" cy="372563"/>
            <a:chOff x="10406955" y="294187"/>
            <a:chExt cx="1370708" cy="372563"/>
          </a:xfrm>
        </p:grpSpPr>
        <p:pic>
          <p:nvPicPr>
            <p:cNvPr id="9" name="Picture 2" descr="Netflix smileu profile icon&quot; by Norbert-Sloth | Redbubble">
              <a:extLst>
                <a:ext uri="{FF2B5EF4-FFF2-40B4-BE49-F238E27FC236}">
                  <a16:creationId xmlns:a16="http://schemas.microsoft.com/office/drawing/2014/main" id="{7DA148A3-70F9-A46F-C192-26EB835EE50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0" name="Triángulo isósceles 36">
              <a:extLst>
                <a:ext uri="{FF2B5EF4-FFF2-40B4-BE49-F238E27FC236}">
                  <a16:creationId xmlns:a16="http://schemas.microsoft.com/office/drawing/2014/main" id="{607DC56C-7930-A497-0E0A-54DCEC7E286C}"/>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earch">
              <a:extLst>
                <a:ext uri="{FF2B5EF4-FFF2-40B4-BE49-F238E27FC236}">
                  <a16:creationId xmlns:a16="http://schemas.microsoft.com/office/drawing/2014/main" id="{DEF78F32-E8B0-33F8-901F-D51310E17841}"/>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2" name="Bell">
              <a:extLst>
                <a:ext uri="{FF2B5EF4-FFF2-40B4-BE49-F238E27FC236}">
                  <a16:creationId xmlns:a16="http://schemas.microsoft.com/office/drawing/2014/main" id="{5296B8E7-39C4-3D51-1C8D-1982F55417EC}"/>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Elipse 42">
              <a:extLst>
                <a:ext uri="{FF2B5EF4-FFF2-40B4-BE49-F238E27FC236}">
                  <a16:creationId xmlns:a16="http://schemas.microsoft.com/office/drawing/2014/main" id="{E0A5FCC8-9727-290D-0F61-FC0DDBF86279}"/>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8083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Box 3">
            <a:extLst>
              <a:ext uri="{FF2B5EF4-FFF2-40B4-BE49-F238E27FC236}">
                <a16:creationId xmlns:a16="http://schemas.microsoft.com/office/drawing/2014/main" id="{69C06BB2-1E92-9D09-ABA4-96F9516B976C}"/>
              </a:ext>
            </a:extLst>
          </p:cNvPr>
          <p:cNvSpPr txBox="1"/>
          <p:nvPr/>
        </p:nvSpPr>
        <p:spPr>
          <a:xfrm>
            <a:off x="913323" y="86643"/>
            <a:ext cx="10752617" cy="783255"/>
          </a:xfrm>
          <a:prstGeom prst="rect">
            <a:avLst/>
          </a:prstGeom>
          <a:noFill/>
        </p:spPr>
        <p:txBody>
          <a:bodyPr wrap="square" lIns="0" tIns="0" rIns="0" bIns="0" rtlCol="0" anchor="ctr" anchorCtr="0">
            <a:noAutofit/>
          </a:bodyPr>
          <a:lstStyle/>
          <a:p>
            <a:r>
              <a:rPr lang="en-US" sz="3600" dirty="0">
                <a:ln w="38100">
                  <a:solidFill>
                    <a:srgbClr val="E6E6E6"/>
                  </a:solidFill>
                </a:ln>
                <a:noFill/>
                <a:latin typeface="Impact" panose="020B0806030902050204" pitchFamily="34" charset="0"/>
              </a:rPr>
              <a:t>3 	</a:t>
            </a:r>
            <a:r>
              <a:rPr lang="en-US" sz="3600" b="1" dirty="0">
                <a:solidFill>
                  <a:srgbClr val="FF0000"/>
                </a:solidFill>
                <a:latin typeface="Helvetica" pitchFamily="34" charset="0"/>
                <a:cs typeface="Helvetica" pitchFamily="34" charset="0"/>
              </a:rPr>
              <a:t>Network analysis of Actors / Directors</a:t>
            </a: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descr="Chart, bar chart&#10;&#10;Description automatically generated">
            <a:extLst>
              <a:ext uri="{FF2B5EF4-FFF2-40B4-BE49-F238E27FC236}">
                <a16:creationId xmlns:a16="http://schemas.microsoft.com/office/drawing/2014/main" id="{1C1D972F-B3D3-0191-F692-1326A8BE8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7" y="993650"/>
            <a:ext cx="7159920" cy="5653956"/>
          </a:xfrm>
          <a:prstGeom prst="rect">
            <a:avLst/>
          </a:prstGeom>
        </p:spPr>
      </p:pic>
      <p:sp>
        <p:nvSpPr>
          <p:cNvPr id="11" name="Rectangle: Rounded Corners 10">
            <a:extLst>
              <a:ext uri="{FF2B5EF4-FFF2-40B4-BE49-F238E27FC236}">
                <a16:creationId xmlns:a16="http://schemas.microsoft.com/office/drawing/2014/main" id="{957E2183-FE27-8B65-C77D-EA76B4F77B62}"/>
              </a:ext>
            </a:extLst>
          </p:cNvPr>
          <p:cNvSpPr/>
          <p:nvPr/>
        </p:nvSpPr>
        <p:spPr>
          <a:xfrm>
            <a:off x="7463593" y="1828799"/>
            <a:ext cx="4480560" cy="3200400"/>
          </a:xfrm>
          <a:prstGeom prst="roundRect">
            <a:avLst/>
          </a:prstGeom>
          <a:solidFill>
            <a:schemeClr val="bg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6F365C-714C-565F-05F9-3809DD2EB9D0}"/>
              </a:ext>
            </a:extLst>
          </p:cNvPr>
          <p:cNvSpPr txBox="1"/>
          <p:nvPr/>
        </p:nvSpPr>
        <p:spPr>
          <a:xfrm>
            <a:off x="7627365" y="2028615"/>
            <a:ext cx="4383294" cy="2800767"/>
          </a:xfrm>
          <a:prstGeom prst="rect">
            <a:avLst/>
          </a:prstGeom>
          <a:noFill/>
        </p:spPr>
        <p:txBody>
          <a:bodyPr wrap="square" rtlCol="0">
            <a:spAutoFit/>
          </a:bodyPr>
          <a:lstStyle/>
          <a:p>
            <a:r>
              <a:rPr lang="en-US" sz="2200" dirty="0">
                <a:latin typeface="Helvetica" panose="020B0604020202020204" pitchFamily="34" charset="0"/>
                <a:cs typeface="Helvetica" panose="020B0604020202020204" pitchFamily="34" charset="0"/>
              </a:rPr>
              <a:t>From the bar chart we derived that the top 5  directors on this plat form are </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Rajiv Chilaka</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Raul Campos, Jan Suter</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Suhas Kadav</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Marcus Raboy</a:t>
            </a:r>
          </a:p>
          <a:p>
            <a:pPr marL="342900" indent="-342900">
              <a:buFont typeface="+mj-lt"/>
              <a:buAutoNum type="arabicPeriod"/>
            </a:pPr>
            <a:r>
              <a:rPr lang="en-US" sz="2200" dirty="0">
                <a:latin typeface="Helvetica" panose="020B0604020202020204" pitchFamily="34" charset="0"/>
                <a:cs typeface="Helvetica" panose="020B0604020202020204" pitchFamily="34" charset="0"/>
              </a:rPr>
              <a:t>Jay Karas</a:t>
            </a:r>
          </a:p>
        </p:txBody>
      </p:sp>
      <p:grpSp>
        <p:nvGrpSpPr>
          <p:cNvPr id="12" name="Grupo 43">
            <a:extLst>
              <a:ext uri="{FF2B5EF4-FFF2-40B4-BE49-F238E27FC236}">
                <a16:creationId xmlns:a16="http://schemas.microsoft.com/office/drawing/2014/main" id="{82A1CA35-ECE8-AA3D-74B6-A2FACD823D03}"/>
              </a:ext>
            </a:extLst>
          </p:cNvPr>
          <p:cNvGrpSpPr/>
          <p:nvPr/>
        </p:nvGrpSpPr>
        <p:grpSpPr>
          <a:xfrm>
            <a:off x="10651889" y="193869"/>
            <a:ext cx="1370708" cy="372563"/>
            <a:chOff x="10406955" y="294187"/>
            <a:chExt cx="1370708" cy="372563"/>
          </a:xfrm>
        </p:grpSpPr>
        <p:pic>
          <p:nvPicPr>
            <p:cNvPr id="13" name="Picture 2" descr="Netflix smileu profile icon&quot; by Norbert-Sloth | Redbubble">
              <a:extLst>
                <a:ext uri="{FF2B5EF4-FFF2-40B4-BE49-F238E27FC236}">
                  <a16:creationId xmlns:a16="http://schemas.microsoft.com/office/drawing/2014/main" id="{9BD22A55-35B2-2B71-6458-7317337186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4" name="Triángulo isósceles 36">
              <a:extLst>
                <a:ext uri="{FF2B5EF4-FFF2-40B4-BE49-F238E27FC236}">
                  <a16:creationId xmlns:a16="http://schemas.microsoft.com/office/drawing/2014/main" id="{250CD964-E901-8948-570C-E199D669A2AC}"/>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earch">
              <a:extLst>
                <a:ext uri="{FF2B5EF4-FFF2-40B4-BE49-F238E27FC236}">
                  <a16:creationId xmlns:a16="http://schemas.microsoft.com/office/drawing/2014/main" id="{3F4DBB48-85ED-E5A3-29B3-C6BF560B84F5}"/>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6" name="Bell">
              <a:extLst>
                <a:ext uri="{FF2B5EF4-FFF2-40B4-BE49-F238E27FC236}">
                  <a16:creationId xmlns:a16="http://schemas.microsoft.com/office/drawing/2014/main" id="{0CA7ED21-B7AA-6C4C-0B59-FF790F05C7B3}"/>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7" name="Elipse 42">
              <a:extLst>
                <a:ext uri="{FF2B5EF4-FFF2-40B4-BE49-F238E27FC236}">
                  <a16:creationId xmlns:a16="http://schemas.microsoft.com/office/drawing/2014/main" id="{9927C2D4-2A14-2D55-218E-E1686278A3B3}"/>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4306587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TextBox 3">
            <a:extLst>
              <a:ext uri="{FF2B5EF4-FFF2-40B4-BE49-F238E27FC236}">
                <a16:creationId xmlns:a16="http://schemas.microsoft.com/office/drawing/2014/main" id="{69C06BB2-1E92-9D09-ABA4-96F9516B976C}"/>
              </a:ext>
            </a:extLst>
          </p:cNvPr>
          <p:cNvSpPr txBox="1"/>
          <p:nvPr/>
        </p:nvSpPr>
        <p:spPr>
          <a:xfrm>
            <a:off x="913323" y="45098"/>
            <a:ext cx="10752617" cy="783255"/>
          </a:xfrm>
          <a:prstGeom prst="rect">
            <a:avLst/>
          </a:prstGeom>
          <a:noFill/>
        </p:spPr>
        <p:txBody>
          <a:bodyPr wrap="square" lIns="0" tIns="0" rIns="0" bIns="0" rtlCol="0" anchor="ctr" anchorCtr="0">
            <a:noAutofit/>
          </a:bodyPr>
          <a:lstStyle/>
          <a:p>
            <a:r>
              <a:rPr lang="en-US" sz="3600" dirty="0">
                <a:ln w="38100">
                  <a:solidFill>
                    <a:srgbClr val="E6E6E6"/>
                  </a:solidFill>
                </a:ln>
                <a:noFill/>
                <a:latin typeface="Impact" panose="020B0806030902050204" pitchFamily="34" charset="0"/>
              </a:rPr>
              <a:t>3 	</a:t>
            </a:r>
            <a:r>
              <a:rPr lang="en-US" sz="3600" b="1" dirty="0">
                <a:solidFill>
                  <a:srgbClr val="FF0000"/>
                </a:solidFill>
                <a:latin typeface="Helvetica" pitchFamily="34" charset="0"/>
                <a:cs typeface="Helvetica" pitchFamily="34" charset="0"/>
              </a:rPr>
              <a:t>Network analysis of Actors / Directors</a:t>
            </a:r>
          </a:p>
        </p:txBody>
      </p:sp>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Picture 8" descr="Chart, bar chart&#10;&#10;Description automatically generated">
            <a:extLst>
              <a:ext uri="{FF2B5EF4-FFF2-40B4-BE49-F238E27FC236}">
                <a16:creationId xmlns:a16="http://schemas.microsoft.com/office/drawing/2014/main" id="{1BAA23A9-DDC6-2017-1378-52769BC84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67" y="993649"/>
            <a:ext cx="7118975" cy="5653957"/>
          </a:xfrm>
          <a:prstGeom prst="rect">
            <a:avLst/>
          </a:prstGeom>
        </p:spPr>
      </p:pic>
      <p:sp>
        <p:nvSpPr>
          <p:cNvPr id="5" name="Rectangle: Rounded Corners 4">
            <a:extLst>
              <a:ext uri="{FF2B5EF4-FFF2-40B4-BE49-F238E27FC236}">
                <a16:creationId xmlns:a16="http://schemas.microsoft.com/office/drawing/2014/main" id="{75E78244-982B-4530-C381-744C558C1E37}"/>
              </a:ext>
            </a:extLst>
          </p:cNvPr>
          <p:cNvSpPr/>
          <p:nvPr/>
        </p:nvSpPr>
        <p:spPr>
          <a:xfrm>
            <a:off x="7463593" y="1828799"/>
            <a:ext cx="4480560" cy="3200400"/>
          </a:xfrm>
          <a:prstGeom prst="roundRect">
            <a:avLst/>
          </a:prstGeom>
          <a:solidFill>
            <a:schemeClr val="bg1">
              <a:lumMod val="50000"/>
              <a:lumOff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C42297-7D23-42BA-F973-00B81F69160D}"/>
              </a:ext>
            </a:extLst>
          </p:cNvPr>
          <p:cNvSpPr txBox="1"/>
          <p:nvPr/>
        </p:nvSpPr>
        <p:spPr>
          <a:xfrm>
            <a:off x="7492621" y="2028616"/>
            <a:ext cx="4462212" cy="2800767"/>
          </a:xfrm>
          <a:prstGeom prst="rect">
            <a:avLst/>
          </a:prstGeom>
          <a:noFill/>
        </p:spPr>
        <p:txBody>
          <a:bodyPr wrap="square">
            <a:spAutoFit/>
          </a:bodyPr>
          <a:lstStyle/>
          <a:p>
            <a:r>
              <a:rPr lang="en-US" sz="2200" b="0" i="0" dirty="0">
                <a:effectLst/>
                <a:latin typeface="Roboto" panose="02000000000000000000" pitchFamily="2" charset="0"/>
              </a:rPr>
              <a:t>From the bar chart we derived that</a:t>
            </a:r>
          </a:p>
          <a:p>
            <a:r>
              <a:rPr lang="en-US" sz="2200" b="0" i="0" dirty="0">
                <a:effectLst/>
                <a:latin typeface="Roboto" panose="02000000000000000000" pitchFamily="2" charset="0"/>
              </a:rPr>
              <a:t>the top 5 actors on this platform are: </a:t>
            </a:r>
          </a:p>
          <a:p>
            <a:pPr marL="342900" indent="-342900">
              <a:buAutoNum type="arabicPeriod"/>
            </a:pPr>
            <a:r>
              <a:rPr lang="en-US" sz="2200" b="0" i="0" dirty="0">
                <a:effectLst/>
                <a:latin typeface="Roboto" panose="02000000000000000000" pitchFamily="2" charset="0"/>
              </a:rPr>
              <a:t>Shah Rukh Khan </a:t>
            </a:r>
          </a:p>
          <a:p>
            <a:pPr marL="342900" indent="-342900">
              <a:buAutoNum type="arabicPeriod"/>
            </a:pPr>
            <a:r>
              <a:rPr lang="en-US" sz="2200" b="0" i="0" dirty="0">
                <a:effectLst/>
                <a:latin typeface="Roboto" panose="02000000000000000000" pitchFamily="2" charset="0"/>
              </a:rPr>
              <a:t>Akshay Kumar </a:t>
            </a:r>
          </a:p>
          <a:p>
            <a:pPr marL="342900" indent="-342900">
              <a:buAutoNum type="arabicPeriod"/>
            </a:pPr>
            <a:r>
              <a:rPr lang="en-US" sz="2200" b="0" i="0" dirty="0">
                <a:effectLst/>
                <a:latin typeface="Roboto" panose="02000000000000000000" pitchFamily="2" charset="0"/>
              </a:rPr>
              <a:t>David Attenborough </a:t>
            </a:r>
          </a:p>
          <a:p>
            <a:pPr marL="342900" indent="-342900">
              <a:buAutoNum type="arabicPeriod"/>
            </a:pPr>
            <a:r>
              <a:rPr lang="en-US" sz="2200" b="0" i="0" dirty="0">
                <a:effectLst/>
                <a:latin typeface="Roboto" panose="02000000000000000000" pitchFamily="2" charset="0"/>
              </a:rPr>
              <a:t>Amitabh Bachchan </a:t>
            </a:r>
          </a:p>
          <a:p>
            <a:pPr marL="342900" indent="-342900">
              <a:buAutoNum type="arabicPeriod"/>
            </a:pPr>
            <a:r>
              <a:rPr lang="en-US" sz="2200" b="0" i="0" dirty="0">
                <a:effectLst/>
                <a:latin typeface="Roboto" panose="02000000000000000000" pitchFamily="2" charset="0"/>
              </a:rPr>
              <a:t>Adam Sandler</a:t>
            </a:r>
            <a:endParaRPr lang="en-US" sz="2200" dirty="0"/>
          </a:p>
        </p:txBody>
      </p:sp>
      <p:grpSp>
        <p:nvGrpSpPr>
          <p:cNvPr id="8" name="Grupo 43">
            <a:extLst>
              <a:ext uri="{FF2B5EF4-FFF2-40B4-BE49-F238E27FC236}">
                <a16:creationId xmlns:a16="http://schemas.microsoft.com/office/drawing/2014/main" id="{0E971A7C-672D-4BDC-B742-700A7CE5889D}"/>
              </a:ext>
            </a:extLst>
          </p:cNvPr>
          <p:cNvGrpSpPr/>
          <p:nvPr/>
        </p:nvGrpSpPr>
        <p:grpSpPr>
          <a:xfrm>
            <a:off x="10651889" y="193869"/>
            <a:ext cx="1370708" cy="372563"/>
            <a:chOff x="10406955" y="294187"/>
            <a:chExt cx="1370708" cy="372563"/>
          </a:xfrm>
        </p:grpSpPr>
        <p:pic>
          <p:nvPicPr>
            <p:cNvPr id="10" name="Picture 2" descr="Netflix smileu profile icon&quot; by Norbert-Sloth | Redbubble">
              <a:extLst>
                <a:ext uri="{FF2B5EF4-FFF2-40B4-BE49-F238E27FC236}">
                  <a16:creationId xmlns:a16="http://schemas.microsoft.com/office/drawing/2014/main" id="{3B7E6337-E518-4109-986E-CE69CDA6D6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1" name="Triángulo isósceles 36">
              <a:extLst>
                <a:ext uri="{FF2B5EF4-FFF2-40B4-BE49-F238E27FC236}">
                  <a16:creationId xmlns:a16="http://schemas.microsoft.com/office/drawing/2014/main" id="{2F359063-0209-0C29-EDBF-04A5DAB6934E}"/>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earch">
              <a:extLst>
                <a:ext uri="{FF2B5EF4-FFF2-40B4-BE49-F238E27FC236}">
                  <a16:creationId xmlns:a16="http://schemas.microsoft.com/office/drawing/2014/main" id="{6BBF14AA-5633-A04D-5EAA-D6BD3C00CA8B}"/>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Bell">
              <a:extLst>
                <a:ext uri="{FF2B5EF4-FFF2-40B4-BE49-F238E27FC236}">
                  <a16:creationId xmlns:a16="http://schemas.microsoft.com/office/drawing/2014/main" id="{7A8E91B0-7AA2-F3B6-4BC5-1D2C914EB7DC}"/>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4" name="Elipse 42">
              <a:extLst>
                <a:ext uri="{FF2B5EF4-FFF2-40B4-BE49-F238E27FC236}">
                  <a16:creationId xmlns:a16="http://schemas.microsoft.com/office/drawing/2014/main" id="{32815AB8-591A-DEB1-F28F-4A602F24FE2E}"/>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565964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0288C6B4-AFC3-407F-A595-EFFD38D4CC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 name="Freeform: Shape 91">
            <a:extLst>
              <a:ext uri="{FF2B5EF4-FFF2-40B4-BE49-F238E27FC236}">
                <a16:creationId xmlns:a16="http://schemas.microsoft.com/office/drawing/2014/main" id="{CF236821-17FE-429B-8D2C-08E13A64EA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4" name="Freeform: Shape 93">
            <a:extLst>
              <a:ext uri="{FF2B5EF4-FFF2-40B4-BE49-F238E27FC236}">
                <a16:creationId xmlns:a16="http://schemas.microsoft.com/office/drawing/2014/main" id="{C0BDBCD2-E081-43AB-9119-C55465E597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3">
            <a:extLst>
              <a:ext uri="{FF2B5EF4-FFF2-40B4-BE49-F238E27FC236}">
                <a16:creationId xmlns:a16="http://schemas.microsoft.com/office/drawing/2014/main" id="{69C06BB2-1E92-9D09-ABA4-96F9516B976C}"/>
              </a:ext>
            </a:extLst>
          </p:cNvPr>
          <p:cNvSpPr txBox="1"/>
          <p:nvPr/>
        </p:nvSpPr>
        <p:spPr>
          <a:xfrm>
            <a:off x="371093" y="1161288"/>
            <a:ext cx="3572833" cy="1239012"/>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2200" kern="1200" dirty="0">
                <a:ln w="38100">
                  <a:solidFill>
                    <a:srgbClr val="E6E6E6"/>
                  </a:solidFill>
                </a:ln>
                <a:solidFill>
                  <a:schemeClr val="tx1"/>
                </a:solidFill>
                <a:latin typeface="+mj-lt"/>
                <a:ea typeface="+mj-ea"/>
                <a:cs typeface="+mj-cs"/>
              </a:rPr>
              <a:t>4</a:t>
            </a:r>
            <a:r>
              <a:rPr lang="en-US" sz="2000" kern="1200" dirty="0">
                <a:ln w="38100">
                  <a:solidFill>
                    <a:srgbClr val="E6E6E6"/>
                  </a:solidFill>
                </a:ln>
                <a:solidFill>
                  <a:schemeClr val="tx1"/>
                </a:solidFill>
                <a:latin typeface="+mj-lt"/>
                <a:ea typeface="+mj-ea"/>
                <a:cs typeface="+mj-cs"/>
              </a:rPr>
              <a:t> </a:t>
            </a:r>
            <a:r>
              <a:rPr lang="en-US" sz="2000" b="1" kern="1200" dirty="0">
                <a:solidFill>
                  <a:srgbClr val="FF0000"/>
                </a:solidFill>
                <a:latin typeface="+mj-lt"/>
                <a:ea typeface="+mj-ea"/>
                <a:cs typeface="+mj-cs"/>
              </a:rPr>
              <a:t>Does Netflix has more focus on</a:t>
            </a:r>
          </a:p>
          <a:p>
            <a:pPr defTabSz="914400">
              <a:lnSpc>
                <a:spcPct val="90000"/>
              </a:lnSpc>
              <a:spcBef>
                <a:spcPct val="0"/>
              </a:spcBef>
              <a:spcAft>
                <a:spcPts val="600"/>
              </a:spcAft>
            </a:pPr>
            <a:r>
              <a:rPr lang="en-US" sz="2000" b="1" dirty="0">
                <a:solidFill>
                  <a:srgbClr val="FF0000"/>
                </a:solidFill>
                <a:latin typeface="+mj-lt"/>
                <a:ea typeface="+mj-ea"/>
                <a:cs typeface="+mj-cs"/>
              </a:rPr>
              <a:t>   </a:t>
            </a:r>
            <a:r>
              <a:rPr lang="en-US" sz="2000" b="1" kern="1200" dirty="0">
                <a:solidFill>
                  <a:srgbClr val="FF0000"/>
                </a:solidFill>
                <a:latin typeface="+mj-lt"/>
                <a:ea typeface="+mj-ea"/>
                <a:cs typeface="+mj-cs"/>
              </a:rPr>
              <a:t>TV Shows than movies in recent</a:t>
            </a:r>
          </a:p>
          <a:p>
            <a:pPr defTabSz="914400">
              <a:lnSpc>
                <a:spcPct val="90000"/>
              </a:lnSpc>
              <a:spcBef>
                <a:spcPct val="0"/>
              </a:spcBef>
              <a:spcAft>
                <a:spcPts val="600"/>
              </a:spcAft>
            </a:pPr>
            <a:r>
              <a:rPr lang="en-US" sz="2000" b="1" kern="1200" dirty="0">
                <a:solidFill>
                  <a:srgbClr val="FF0000"/>
                </a:solidFill>
                <a:latin typeface="+mj-lt"/>
                <a:ea typeface="+mj-ea"/>
                <a:cs typeface="+mj-cs"/>
              </a:rPr>
              <a:t>   years.</a:t>
            </a:r>
          </a:p>
        </p:txBody>
      </p:sp>
      <p:sp>
        <p:nvSpPr>
          <p:cNvPr id="96" name="Rectangle 95">
            <a:extLst>
              <a:ext uri="{FF2B5EF4-FFF2-40B4-BE49-F238E27FC236}">
                <a16:creationId xmlns:a16="http://schemas.microsoft.com/office/drawing/2014/main" id="{98E79BE4-34FE-485A-98A5-92CE8F7C4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8" name="Rectangle 97">
            <a:extLst>
              <a:ext uri="{FF2B5EF4-FFF2-40B4-BE49-F238E27FC236}">
                <a16:creationId xmlns:a16="http://schemas.microsoft.com/office/drawing/2014/main" id="{7A5F0580-5EE9-419F-96EE-B6529EF6E7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5CF0E50-5E1C-0A11-6B2B-2CEA7DADC6F4}"/>
              </a:ext>
            </a:extLst>
          </p:cNvPr>
          <p:cNvSpPr txBox="1"/>
          <p:nvPr/>
        </p:nvSpPr>
        <p:spPr>
          <a:xfrm>
            <a:off x="236405" y="2512158"/>
            <a:ext cx="3572833" cy="3207258"/>
          </a:xfrm>
          <a:prstGeom prst="rect">
            <a:avLst/>
          </a:prstGeom>
        </p:spPr>
        <p:txBody>
          <a:bodyPr vert="horz" lIns="91440" tIns="45720" rIns="91440" bIns="45720" rtlCol="0" anchor="t">
            <a:noAutofit/>
          </a:bodyPr>
          <a:lstStyle/>
          <a:p>
            <a:pPr indent="-228600" defTabSz="914400">
              <a:lnSpc>
                <a:spcPct val="90000"/>
              </a:lnSpc>
              <a:spcAft>
                <a:spcPts val="600"/>
              </a:spcAft>
              <a:buFont typeface="Arial" panose="020B0604020202020204" pitchFamily="34" charset="0"/>
              <a:buChar char="•"/>
            </a:pPr>
            <a:r>
              <a:rPr lang="en-US" b="0" i="0" dirty="0">
                <a:effectLst/>
              </a:rPr>
              <a:t>There are several reasons that Netflix has chosen to focus on TV shows rather than movies. For example, its internal figures suggest that its number of movies doesn’t seem to have much of an effect on the number of people who watch Netflix, meaning that building partnerships with movie studios doesn’t provide it with the high returns that some people might have expected. In part, this could be because the people who are the most excited about movies will have seen them in the movie.</a:t>
            </a:r>
            <a:endParaRPr lang="en-US" dirty="0"/>
          </a:p>
        </p:txBody>
      </p:sp>
      <p:pic>
        <p:nvPicPr>
          <p:cNvPr id="7" name="Picture 6" descr="Chart&#10;&#10;Description automatically generated">
            <a:extLst>
              <a:ext uri="{FF2B5EF4-FFF2-40B4-BE49-F238E27FC236}">
                <a16:creationId xmlns:a16="http://schemas.microsoft.com/office/drawing/2014/main" id="{E9A6C20B-8F1F-344A-6549-153C8FD9E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4" y="1541130"/>
            <a:ext cx="6922008" cy="3876324"/>
          </a:xfrm>
          <a:prstGeom prst="rect">
            <a:avLst/>
          </a:prstGeom>
        </p:spPr>
      </p:pic>
      <p:grpSp>
        <p:nvGrpSpPr>
          <p:cNvPr id="43" name="Grupo 68">
            <a:extLst>
              <a:ext uri="{FF2B5EF4-FFF2-40B4-BE49-F238E27FC236}">
                <a16:creationId xmlns:a16="http://schemas.microsoft.com/office/drawing/2014/main" id="{93C0EF73-14CB-1F41-A9C8-AD20F0A488BC}"/>
              </a:ext>
            </a:extLst>
          </p:cNvPr>
          <p:cNvGrpSpPr/>
          <p:nvPr/>
        </p:nvGrpSpPr>
        <p:grpSpPr>
          <a:xfrm>
            <a:off x="237167" y="140537"/>
            <a:ext cx="419732" cy="747851"/>
            <a:chOff x="4333460" y="1249016"/>
            <a:chExt cx="3219131" cy="4359973"/>
          </a:xfrm>
        </p:grpSpPr>
        <p:sp>
          <p:nvSpPr>
            <p:cNvPr id="48" name="Rectangle 1">
              <a:extLst>
                <a:ext uri="{FF2B5EF4-FFF2-40B4-BE49-F238E27FC236}">
                  <a16:creationId xmlns:a16="http://schemas.microsoft.com/office/drawing/2014/main" id="{B82B1696-9400-8D6D-EE71-BBC8B054943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2">
              <a:extLst>
                <a:ext uri="{FF2B5EF4-FFF2-40B4-BE49-F238E27FC236}">
                  <a16:creationId xmlns:a16="http://schemas.microsoft.com/office/drawing/2014/main" id="{AD68C3AE-66EE-921D-7ACF-CF366E59E473}"/>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arallelogram 3">
              <a:extLst>
                <a:ext uri="{FF2B5EF4-FFF2-40B4-BE49-F238E27FC236}">
                  <a16:creationId xmlns:a16="http://schemas.microsoft.com/office/drawing/2014/main" id="{2CA65903-152C-88E2-74ED-14C896DBCD8F}"/>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upo 43">
            <a:extLst>
              <a:ext uri="{FF2B5EF4-FFF2-40B4-BE49-F238E27FC236}">
                <a16:creationId xmlns:a16="http://schemas.microsoft.com/office/drawing/2014/main" id="{A6CD0C8A-DF3C-3583-5711-D5522410232F}"/>
              </a:ext>
            </a:extLst>
          </p:cNvPr>
          <p:cNvGrpSpPr/>
          <p:nvPr/>
        </p:nvGrpSpPr>
        <p:grpSpPr>
          <a:xfrm>
            <a:off x="10651889" y="193869"/>
            <a:ext cx="1370708" cy="372563"/>
            <a:chOff x="10406955" y="294187"/>
            <a:chExt cx="1370708" cy="372563"/>
          </a:xfrm>
        </p:grpSpPr>
        <p:pic>
          <p:nvPicPr>
            <p:cNvPr id="10" name="Picture 2" descr="Netflix smileu profile icon&quot; by Norbert-Sloth | Redbubble">
              <a:extLst>
                <a:ext uri="{FF2B5EF4-FFF2-40B4-BE49-F238E27FC236}">
                  <a16:creationId xmlns:a16="http://schemas.microsoft.com/office/drawing/2014/main" id="{E983569D-A4E6-AFD0-198E-C5F38F7538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1" name="Triángulo isósceles 36">
              <a:extLst>
                <a:ext uri="{FF2B5EF4-FFF2-40B4-BE49-F238E27FC236}">
                  <a16:creationId xmlns:a16="http://schemas.microsoft.com/office/drawing/2014/main" id="{3CE85E9B-36FB-ECDC-E0CC-74746390643D}"/>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earch">
              <a:extLst>
                <a:ext uri="{FF2B5EF4-FFF2-40B4-BE49-F238E27FC236}">
                  <a16:creationId xmlns:a16="http://schemas.microsoft.com/office/drawing/2014/main" id="{1C07F8C8-DCE9-CB78-631D-851DB74C9C47}"/>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3" name="Bell">
              <a:extLst>
                <a:ext uri="{FF2B5EF4-FFF2-40B4-BE49-F238E27FC236}">
                  <a16:creationId xmlns:a16="http://schemas.microsoft.com/office/drawing/2014/main" id="{A7C7DEBE-D987-B87B-A0A4-95F2303F0C4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4" name="Elipse 42">
              <a:extLst>
                <a:ext uri="{FF2B5EF4-FFF2-40B4-BE49-F238E27FC236}">
                  <a16:creationId xmlns:a16="http://schemas.microsoft.com/office/drawing/2014/main" id="{396B9711-A747-68F5-C580-888511C95B1E}"/>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5916798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posición de imagen 41">
            <a:extLst>
              <a:ext uri="{FF2B5EF4-FFF2-40B4-BE49-F238E27FC236}">
                <a16:creationId xmlns:a16="http://schemas.microsoft.com/office/drawing/2014/main" id="{8798FC31-B896-578A-F7E5-FEDF21E43884}"/>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t="1745" b="1745"/>
          <a:stretch>
            <a:fillRect/>
          </a:stretch>
        </p:blipFill>
        <p:spPr>
          <a:xfrm>
            <a:off x="0" y="0"/>
            <a:ext cx="12192000" cy="6858000"/>
          </a:xfrm>
          <a:prstGeom prst="rect">
            <a:avLst/>
          </a:prstGeom>
        </p:spPr>
      </p:pic>
      <p:sp>
        <p:nvSpPr>
          <p:cNvPr id="5" name="Rectangle 6">
            <a:extLst>
              <a:ext uri="{FF2B5EF4-FFF2-40B4-BE49-F238E27FC236}">
                <a16:creationId xmlns:a16="http://schemas.microsoft.com/office/drawing/2014/main" id="{D6B5A3F8-29C3-8E6D-BBBA-F6CFAD574221}"/>
              </a:ext>
            </a:extLst>
          </p:cNvPr>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a:extLst>
              <a:ext uri="{FF2B5EF4-FFF2-40B4-BE49-F238E27FC236}">
                <a16:creationId xmlns:a16="http://schemas.microsoft.com/office/drawing/2014/main" id="{695A3157-C8FE-BD30-3AF1-0AF7B78AD0D6}"/>
              </a:ext>
            </a:extLst>
          </p:cNvPr>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D39A257C-DF57-343C-0807-EEAF4519EC8D}"/>
              </a:ext>
            </a:extLst>
          </p:cNvPr>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id="{BAA7FBC7-E1E2-B2B0-A163-3AF6FF88D2D9}"/>
              </a:ext>
            </a:extLst>
          </p:cNvPr>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0">
            <a:extLst>
              <a:ext uri="{FF2B5EF4-FFF2-40B4-BE49-F238E27FC236}">
                <a16:creationId xmlns:a16="http://schemas.microsoft.com/office/drawing/2014/main" id="{1BB8BA6D-BDD6-B3FD-36A2-371FDC2BD607}"/>
              </a:ext>
            </a:extLst>
          </p:cNvPr>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1">
            <a:extLst>
              <a:ext uri="{FF2B5EF4-FFF2-40B4-BE49-F238E27FC236}">
                <a16:creationId xmlns:a16="http://schemas.microsoft.com/office/drawing/2014/main" id="{8624F78E-3C11-9871-5569-344BECC039F3}"/>
              </a:ext>
            </a:extLst>
          </p:cNvPr>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2">
            <a:extLst>
              <a:ext uri="{FF2B5EF4-FFF2-40B4-BE49-F238E27FC236}">
                <a16:creationId xmlns:a16="http://schemas.microsoft.com/office/drawing/2014/main" id="{FE044D7F-9B7F-7DAF-151C-71288CFBB4D7}"/>
              </a:ext>
            </a:extLst>
          </p:cNvPr>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4">
            <a:extLst>
              <a:ext uri="{FF2B5EF4-FFF2-40B4-BE49-F238E27FC236}">
                <a16:creationId xmlns:a16="http://schemas.microsoft.com/office/drawing/2014/main" id="{73B1E158-B099-63FE-AB19-D13BE168AFCA}"/>
              </a:ext>
            </a:extLst>
          </p:cNvPr>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8">
            <a:extLst>
              <a:ext uri="{FF2B5EF4-FFF2-40B4-BE49-F238E27FC236}">
                <a16:creationId xmlns:a16="http://schemas.microsoft.com/office/drawing/2014/main" id="{63CABD8D-B315-BA93-4D70-FD3ADFD2725B}"/>
              </a:ext>
            </a:extLst>
          </p:cNvPr>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9">
            <a:extLst>
              <a:ext uri="{FF2B5EF4-FFF2-40B4-BE49-F238E27FC236}">
                <a16:creationId xmlns:a16="http://schemas.microsoft.com/office/drawing/2014/main" id="{827A6341-472E-6236-5669-D8679312CEA3}"/>
              </a:ext>
            </a:extLst>
          </p:cNvPr>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0">
            <a:extLst>
              <a:ext uri="{FF2B5EF4-FFF2-40B4-BE49-F238E27FC236}">
                <a16:creationId xmlns:a16="http://schemas.microsoft.com/office/drawing/2014/main" id="{88B31E9A-E165-5D69-6506-9A1C15243E0A}"/>
              </a:ext>
            </a:extLst>
          </p:cNvPr>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1">
            <a:extLst>
              <a:ext uri="{FF2B5EF4-FFF2-40B4-BE49-F238E27FC236}">
                <a16:creationId xmlns:a16="http://schemas.microsoft.com/office/drawing/2014/main" id="{F7966C11-DE92-5FB5-5901-1CC7B81F3445}"/>
              </a:ext>
            </a:extLst>
          </p:cNvPr>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2">
            <a:extLst>
              <a:ext uri="{FF2B5EF4-FFF2-40B4-BE49-F238E27FC236}">
                <a16:creationId xmlns:a16="http://schemas.microsoft.com/office/drawing/2014/main" id="{4AFF43E4-5DCE-D943-1DDA-0ED983E17DC8}"/>
              </a:ext>
            </a:extLst>
          </p:cNvPr>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3">
            <a:extLst>
              <a:ext uri="{FF2B5EF4-FFF2-40B4-BE49-F238E27FC236}">
                <a16:creationId xmlns:a16="http://schemas.microsoft.com/office/drawing/2014/main" id="{F57E266C-AB45-563D-7E06-6DDF1B2FE368}"/>
              </a:ext>
            </a:extLst>
          </p:cNvPr>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4">
            <a:extLst>
              <a:ext uri="{FF2B5EF4-FFF2-40B4-BE49-F238E27FC236}">
                <a16:creationId xmlns:a16="http://schemas.microsoft.com/office/drawing/2014/main" id="{E7E02677-082F-BEDF-CFB7-3CDD9D1A9655}"/>
              </a:ext>
            </a:extLst>
          </p:cNvPr>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
            <a:extLst>
              <a:ext uri="{FF2B5EF4-FFF2-40B4-BE49-F238E27FC236}">
                <a16:creationId xmlns:a16="http://schemas.microsoft.com/office/drawing/2014/main" id="{BA628B29-09CE-797D-B73E-D3F108D27DAD}"/>
              </a:ext>
            </a:extLst>
          </p:cNvPr>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7">
            <a:extLst>
              <a:ext uri="{FF2B5EF4-FFF2-40B4-BE49-F238E27FC236}">
                <a16:creationId xmlns:a16="http://schemas.microsoft.com/office/drawing/2014/main" id="{4381A4FE-E07C-755E-22D7-3206C02841B3}"/>
              </a:ext>
            </a:extLst>
          </p:cNvPr>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28">
            <a:extLst>
              <a:ext uri="{FF2B5EF4-FFF2-40B4-BE49-F238E27FC236}">
                <a16:creationId xmlns:a16="http://schemas.microsoft.com/office/drawing/2014/main" id="{C30753E2-5ED1-CD1A-6AA2-61708013A5ED}"/>
              </a:ext>
            </a:extLst>
          </p:cNvPr>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29">
            <a:extLst>
              <a:ext uri="{FF2B5EF4-FFF2-40B4-BE49-F238E27FC236}">
                <a16:creationId xmlns:a16="http://schemas.microsoft.com/office/drawing/2014/main" id="{71DA3CA8-6042-443A-FA25-722686F9F1D4}"/>
              </a:ext>
            </a:extLst>
          </p:cNvPr>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30">
            <a:extLst>
              <a:ext uri="{FF2B5EF4-FFF2-40B4-BE49-F238E27FC236}">
                <a16:creationId xmlns:a16="http://schemas.microsoft.com/office/drawing/2014/main" id="{ED1E140A-E712-A31C-5338-4BEA5E00175D}"/>
              </a:ext>
            </a:extLst>
          </p:cNvPr>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31">
            <a:extLst>
              <a:ext uri="{FF2B5EF4-FFF2-40B4-BE49-F238E27FC236}">
                <a16:creationId xmlns:a16="http://schemas.microsoft.com/office/drawing/2014/main" id="{3FFD7AEF-E0A6-4CB5-3887-C7A3A4CE6D56}"/>
              </a:ext>
            </a:extLst>
          </p:cNvPr>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32">
            <a:extLst>
              <a:ext uri="{FF2B5EF4-FFF2-40B4-BE49-F238E27FC236}">
                <a16:creationId xmlns:a16="http://schemas.microsoft.com/office/drawing/2014/main" id="{503FD418-219E-77D5-92FB-845987FAD12D}"/>
              </a:ext>
            </a:extLst>
          </p:cNvPr>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3">
            <a:extLst>
              <a:ext uri="{FF2B5EF4-FFF2-40B4-BE49-F238E27FC236}">
                <a16:creationId xmlns:a16="http://schemas.microsoft.com/office/drawing/2014/main" id="{F541B774-6601-8F91-A7FA-49BA7F04C8DB}"/>
              </a:ext>
            </a:extLst>
          </p:cNvPr>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4">
            <a:extLst>
              <a:ext uri="{FF2B5EF4-FFF2-40B4-BE49-F238E27FC236}">
                <a16:creationId xmlns:a16="http://schemas.microsoft.com/office/drawing/2014/main" id="{97EBB874-07F3-1487-36B2-BB9083D7E7A4}"/>
              </a:ext>
            </a:extLst>
          </p:cNvPr>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5">
            <a:extLst>
              <a:ext uri="{FF2B5EF4-FFF2-40B4-BE49-F238E27FC236}">
                <a16:creationId xmlns:a16="http://schemas.microsoft.com/office/drawing/2014/main" id="{2A535345-03AB-0221-CF97-845F75CF4E65}"/>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6">
            <a:extLst>
              <a:ext uri="{FF2B5EF4-FFF2-40B4-BE49-F238E27FC236}">
                <a16:creationId xmlns:a16="http://schemas.microsoft.com/office/drawing/2014/main" id="{C9D031B7-278D-D4A8-280C-009682119729}"/>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7">
            <a:extLst>
              <a:ext uri="{FF2B5EF4-FFF2-40B4-BE49-F238E27FC236}">
                <a16:creationId xmlns:a16="http://schemas.microsoft.com/office/drawing/2014/main" id="{5E7944E5-859A-CE36-1049-3355254FE674}"/>
              </a:ext>
            </a:extLst>
          </p:cNvPr>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
            <a:extLst>
              <a:ext uri="{FF2B5EF4-FFF2-40B4-BE49-F238E27FC236}">
                <a16:creationId xmlns:a16="http://schemas.microsoft.com/office/drawing/2014/main" id="{BE7F77C1-2FB1-C207-DF3B-4372C949ADE0}"/>
              </a:ext>
            </a:extLst>
          </p:cNvPr>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9">
            <a:extLst>
              <a:ext uri="{FF2B5EF4-FFF2-40B4-BE49-F238E27FC236}">
                <a16:creationId xmlns:a16="http://schemas.microsoft.com/office/drawing/2014/main" id="{A6A3CA7B-6518-CF9F-3967-B78435F37614}"/>
              </a:ext>
            </a:extLst>
          </p:cNvPr>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TextBox 36">
            <a:extLst>
              <a:ext uri="{FF2B5EF4-FFF2-40B4-BE49-F238E27FC236}">
                <a16:creationId xmlns:a16="http://schemas.microsoft.com/office/drawing/2014/main" id="{F946AC02-FF34-26DA-C436-16815ACC03E0}"/>
              </a:ext>
            </a:extLst>
          </p:cNvPr>
          <p:cNvSpPr txBox="1"/>
          <p:nvPr/>
        </p:nvSpPr>
        <p:spPr>
          <a:xfrm>
            <a:off x="237167" y="546993"/>
            <a:ext cx="6427717" cy="5416868"/>
          </a:xfrm>
          <a:prstGeom prst="rect">
            <a:avLst/>
          </a:prstGeom>
          <a:noFill/>
        </p:spPr>
        <p:txBody>
          <a:bodyPr wrap="square">
            <a:spAutoFit/>
          </a:bodyPr>
          <a:lstStyle/>
          <a:p>
            <a:pPr algn="ctr"/>
            <a:r>
              <a:rPr lang="en-US" sz="2200" b="1" i="0" dirty="0">
                <a:solidFill>
                  <a:srgbClr val="FF0000"/>
                </a:solidFill>
                <a:effectLst/>
                <a:latin typeface="Arial" panose="020B0604020202020204" pitchFamily="34" charset="0"/>
                <a:cs typeface="Arial" panose="020B0604020202020204" pitchFamily="34" charset="0"/>
              </a:rPr>
              <a:t>Observations: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Movies &amp; TV Shows Distribution is; we see vastly more </a:t>
            </a:r>
            <a:r>
              <a:rPr lang="en-US" b="1" i="0" dirty="0">
                <a:solidFill>
                  <a:schemeClr val="tx2"/>
                </a:solidFill>
                <a:effectLst/>
                <a:latin typeface="Arial" panose="020B0604020202020204" pitchFamily="34" charset="0"/>
                <a:cs typeface="Arial" panose="020B0604020202020204" pitchFamily="34" charset="0"/>
              </a:rPr>
              <a:t>Movies than TV shows</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When we see by country </a:t>
            </a:r>
            <a:r>
              <a:rPr lang="en-US" b="1" i="0" dirty="0">
                <a:solidFill>
                  <a:schemeClr val="tx2"/>
                </a:solidFill>
                <a:effectLst/>
                <a:latin typeface="Arial" panose="020B0604020202020204" pitchFamily="34" charset="0"/>
                <a:cs typeface="Arial" panose="020B0604020202020204" pitchFamily="34" charset="0"/>
              </a:rPr>
              <a:t>USA dominates</a:t>
            </a:r>
            <a:r>
              <a:rPr lang="en-US" b="0" i="0" dirty="0">
                <a:solidFill>
                  <a:schemeClr val="tx2"/>
                </a:solidFill>
                <a:effectLst/>
                <a:latin typeface="Arial" panose="020B0604020202020204" pitchFamily="34" charset="0"/>
                <a:cs typeface="Arial" panose="020B0604020202020204" pitchFamily="34" charset="0"/>
              </a:rPr>
              <a:t> Netflix content followed by </a:t>
            </a:r>
            <a:r>
              <a:rPr lang="en-US" b="1" i="0" dirty="0">
                <a:solidFill>
                  <a:schemeClr val="tx2"/>
                </a:solidFill>
                <a:effectLst/>
                <a:latin typeface="Arial" panose="020B0604020202020204" pitchFamily="34" charset="0"/>
                <a:cs typeface="Arial" panose="020B0604020202020204" pitchFamily="34" charset="0"/>
              </a:rPr>
              <a:t>India and UK.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Netflix went global in </a:t>
            </a:r>
            <a:r>
              <a:rPr lang="en-US" b="1" i="0" dirty="0">
                <a:solidFill>
                  <a:schemeClr val="tx2"/>
                </a:solidFill>
                <a:effectLst/>
                <a:latin typeface="Arial" panose="020B0604020202020204" pitchFamily="34" charset="0"/>
                <a:cs typeface="Arial" panose="020B0604020202020204" pitchFamily="34" charset="0"/>
              </a:rPr>
              <a:t>2016</a:t>
            </a:r>
            <a:r>
              <a:rPr lang="en-US" b="0" i="0" dirty="0">
                <a:solidFill>
                  <a:schemeClr val="tx2"/>
                </a:solidFill>
                <a:effectLst/>
                <a:latin typeface="Arial" panose="020B0604020202020204" pitchFamily="34" charset="0"/>
                <a:cs typeface="Arial" panose="020B0604020202020204" pitchFamily="34" charset="0"/>
              </a:rPr>
              <a:t>, as a result we see drastic </a:t>
            </a:r>
            <a:r>
              <a:rPr lang="en-US" b="1" i="0" dirty="0">
                <a:solidFill>
                  <a:schemeClr val="tx2"/>
                </a:solidFill>
                <a:effectLst/>
                <a:latin typeface="Arial" panose="020B0604020202020204" pitchFamily="34" charset="0"/>
                <a:cs typeface="Arial" panose="020B0604020202020204" pitchFamily="34" charset="0"/>
              </a:rPr>
              <a:t>increase</a:t>
            </a:r>
            <a:r>
              <a:rPr lang="en-US" b="0" i="0" dirty="0">
                <a:solidFill>
                  <a:schemeClr val="tx2"/>
                </a:solidFill>
                <a:effectLst/>
                <a:latin typeface="Arial" panose="020B0604020202020204" pitchFamily="34" charset="0"/>
                <a:cs typeface="Arial" panose="020B0604020202020204" pitchFamily="34" charset="0"/>
              </a:rPr>
              <a:t> in the content addition and was </a:t>
            </a:r>
            <a:r>
              <a:rPr lang="en-US" b="1" i="0" dirty="0">
                <a:solidFill>
                  <a:schemeClr val="tx2"/>
                </a:solidFill>
                <a:effectLst/>
                <a:latin typeface="Arial" panose="020B0604020202020204" pitchFamily="34" charset="0"/>
                <a:cs typeface="Arial" panose="020B0604020202020204" pitchFamily="34" charset="0"/>
              </a:rPr>
              <a:t>decreased rapidly during COVID 19 Pandemic.</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We see in </a:t>
            </a:r>
            <a:r>
              <a:rPr lang="en-US" b="1" i="0" dirty="0">
                <a:solidFill>
                  <a:schemeClr val="tx2"/>
                </a:solidFill>
                <a:effectLst/>
                <a:latin typeface="Arial" panose="020B0604020202020204" pitchFamily="34" charset="0"/>
                <a:cs typeface="Arial" panose="020B0604020202020204" pitchFamily="34" charset="0"/>
              </a:rPr>
              <a:t>December and January</a:t>
            </a:r>
            <a:r>
              <a:rPr lang="en-US" b="0" i="0" dirty="0">
                <a:solidFill>
                  <a:schemeClr val="tx2"/>
                </a:solidFill>
                <a:effectLst/>
                <a:latin typeface="Arial" panose="020B0604020202020204" pitchFamily="34" charset="0"/>
                <a:cs typeface="Arial" panose="020B0604020202020204" pitchFamily="34" charset="0"/>
              </a:rPr>
              <a:t> Netflix is adding more new content, as it’s the best as viewers spend more time with there loved ones during </a:t>
            </a:r>
            <a:r>
              <a:rPr lang="en-US" b="1" i="0" dirty="0">
                <a:solidFill>
                  <a:schemeClr val="tx2"/>
                </a:solidFill>
                <a:effectLst/>
                <a:latin typeface="Arial" panose="020B0604020202020204" pitchFamily="34" charset="0"/>
                <a:cs typeface="Arial" panose="020B0604020202020204" pitchFamily="34" charset="0"/>
              </a:rPr>
              <a:t>Christmas and New year.</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Another Observation is that </a:t>
            </a:r>
            <a:r>
              <a:rPr lang="en-US" b="1" i="0" dirty="0">
                <a:solidFill>
                  <a:schemeClr val="tx2"/>
                </a:solidFill>
                <a:effectLst/>
                <a:latin typeface="Arial" panose="020B0604020202020204" pitchFamily="34" charset="0"/>
                <a:cs typeface="Arial" panose="020B0604020202020204" pitchFamily="34" charset="0"/>
              </a:rPr>
              <a:t>International</a:t>
            </a:r>
            <a:r>
              <a:rPr lang="en-US" b="0" i="0" dirty="0">
                <a:solidFill>
                  <a:schemeClr val="tx2"/>
                </a:solidFill>
                <a:effectLst/>
                <a:latin typeface="Arial" panose="020B0604020202020204" pitchFamily="34" charset="0"/>
                <a:cs typeface="Arial" panose="020B0604020202020204" pitchFamily="34" charset="0"/>
              </a:rPr>
              <a:t> </a:t>
            </a:r>
            <a:r>
              <a:rPr lang="en-US" b="1" i="0" dirty="0">
                <a:solidFill>
                  <a:schemeClr val="tx2"/>
                </a:solidFill>
                <a:effectLst/>
                <a:latin typeface="Arial" panose="020B0604020202020204" pitchFamily="34" charset="0"/>
                <a:cs typeface="Arial" panose="020B0604020202020204" pitchFamily="34" charset="0"/>
              </a:rPr>
              <a:t>Movies</a:t>
            </a:r>
            <a:r>
              <a:rPr lang="en-US" b="0" i="0" dirty="0">
                <a:solidFill>
                  <a:schemeClr val="tx2"/>
                </a:solidFill>
                <a:effectLst/>
                <a:latin typeface="Arial" panose="020B0604020202020204" pitchFamily="34" charset="0"/>
                <a:cs typeface="Arial" panose="020B0604020202020204" pitchFamily="34" charset="0"/>
              </a:rPr>
              <a:t> are   rarely in the </a:t>
            </a:r>
            <a:r>
              <a:rPr lang="en-US" b="1" i="0" dirty="0">
                <a:solidFill>
                  <a:schemeClr val="tx2"/>
                </a:solidFill>
                <a:effectLst/>
                <a:latin typeface="Arial" panose="020B0604020202020204" pitchFamily="34" charset="0"/>
                <a:cs typeface="Arial" panose="020B0604020202020204" pitchFamily="34" charset="0"/>
              </a:rPr>
              <a:t>children’s</a:t>
            </a:r>
            <a:r>
              <a:rPr lang="en-US" b="0" i="0" dirty="0">
                <a:solidFill>
                  <a:schemeClr val="tx2"/>
                </a:solidFill>
                <a:effectLst/>
                <a:latin typeface="Arial" panose="020B0604020202020204" pitchFamily="34" charset="0"/>
                <a:cs typeface="Arial" panose="020B0604020202020204" pitchFamily="34" charset="0"/>
              </a:rPr>
              <a:t> </a:t>
            </a:r>
            <a:r>
              <a:rPr lang="en-US" b="1" i="0" dirty="0">
                <a:solidFill>
                  <a:schemeClr val="tx2"/>
                </a:solidFill>
                <a:effectLst/>
                <a:latin typeface="Arial" panose="020B0604020202020204" pitchFamily="34" charset="0"/>
                <a:cs typeface="Arial" panose="020B0604020202020204" pitchFamily="34" charset="0"/>
              </a:rPr>
              <a:t>genre</a:t>
            </a:r>
            <a:r>
              <a:rPr lang="en-US" b="0" i="0" dirty="0">
                <a:solidFill>
                  <a:schemeClr val="tx2"/>
                </a:solidFill>
                <a:effectLst/>
                <a:latin typeface="Arial" panose="020B0604020202020204" pitchFamily="34" charset="0"/>
                <a:cs typeface="Arial" panose="020B0604020202020204" pitchFamily="34" charset="0"/>
              </a:rPr>
              <a:t>. </a:t>
            </a:r>
          </a:p>
          <a:p>
            <a:pPr marL="457200" indent="-457200" algn="l">
              <a:buAutoNum type="arabicPeriod"/>
            </a:pPr>
            <a:r>
              <a:rPr lang="en-US" b="0" i="0" dirty="0">
                <a:solidFill>
                  <a:schemeClr val="tx2"/>
                </a:solidFill>
                <a:effectLst/>
                <a:latin typeface="Arial" panose="020B0604020202020204" pitchFamily="34" charset="0"/>
                <a:cs typeface="Arial" panose="020B0604020202020204" pitchFamily="34" charset="0"/>
              </a:rPr>
              <a:t>When we </a:t>
            </a:r>
            <a:r>
              <a:rPr lang="en-US" b="1" i="0" dirty="0">
                <a:solidFill>
                  <a:schemeClr val="tx2"/>
                </a:solidFill>
                <a:effectLst/>
                <a:latin typeface="Arial" panose="020B0604020202020204" pitchFamily="34" charset="0"/>
                <a:cs typeface="Arial" panose="020B0604020202020204" pitchFamily="34" charset="0"/>
              </a:rPr>
              <a:t>see USA vs INDIA</a:t>
            </a:r>
            <a:r>
              <a:rPr lang="en-US" b="0" i="0" dirty="0">
                <a:solidFill>
                  <a:schemeClr val="tx2"/>
                </a:solidFill>
                <a:effectLst/>
                <a:latin typeface="Arial" panose="020B0604020202020204" pitchFamily="34" charset="0"/>
                <a:cs typeface="Arial" panose="020B0604020202020204" pitchFamily="34" charset="0"/>
              </a:rPr>
              <a:t>, Netflix is dominated by them. Assuming that Netflix is an American company, it increased content in </a:t>
            </a:r>
            <a:r>
              <a:rPr lang="en-US" b="1" i="0" dirty="0">
                <a:solidFill>
                  <a:schemeClr val="tx2"/>
                </a:solidFill>
                <a:effectLst/>
                <a:latin typeface="Arial" panose="020B0604020202020204" pitchFamily="34" charset="0"/>
                <a:cs typeface="Arial" panose="020B0604020202020204" pitchFamily="34" charset="0"/>
              </a:rPr>
              <a:t>USA before other nations</a:t>
            </a:r>
            <a:r>
              <a:rPr lang="en-US" b="0" i="0" dirty="0">
                <a:solidFill>
                  <a:schemeClr val="tx2"/>
                </a:solidFill>
                <a:effectLst/>
                <a:latin typeface="Arial" panose="020B0604020202020204" pitchFamily="34" charset="0"/>
                <a:cs typeface="Arial" panose="020B0604020202020204" pitchFamily="34" charset="0"/>
              </a:rPr>
              <a:t>.</a:t>
            </a:r>
          </a:p>
          <a:p>
            <a:pPr marL="457200" indent="-457200" algn="l">
              <a:buAutoNum type="arabicPeriod"/>
            </a:pPr>
            <a:r>
              <a:rPr lang="en-US" b="0" i="0" dirty="0">
                <a:effectLst/>
                <a:latin typeface="Roboto" panose="02000000000000000000" pitchFamily="2" charset="0"/>
              </a:rPr>
              <a:t>According to </a:t>
            </a:r>
            <a:r>
              <a:rPr lang="en-US" b="1" i="0" dirty="0">
                <a:effectLst/>
                <a:latin typeface="Roboto" panose="02000000000000000000" pitchFamily="2" charset="0"/>
              </a:rPr>
              <a:t>ratings</a:t>
            </a:r>
            <a:r>
              <a:rPr lang="en-US" b="0" i="0" dirty="0">
                <a:effectLst/>
                <a:latin typeface="Roboto" panose="02000000000000000000" pitchFamily="2" charset="0"/>
              </a:rPr>
              <a:t>, Most shows in </a:t>
            </a:r>
            <a:r>
              <a:rPr lang="en-US" b="1" i="0" dirty="0">
                <a:effectLst/>
                <a:latin typeface="Roboto" panose="02000000000000000000" pitchFamily="2" charset="0"/>
              </a:rPr>
              <a:t>India are targeted to teen</a:t>
            </a:r>
            <a:endParaRPr lang="en-US" b="1" i="0" dirty="0">
              <a:effectLst/>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8E35BF3-8240-D6C5-924B-2A5F602FC69F}"/>
              </a:ext>
            </a:extLst>
          </p:cNvPr>
          <p:cNvSpPr txBox="1"/>
          <p:nvPr/>
        </p:nvSpPr>
        <p:spPr>
          <a:xfrm>
            <a:off x="1638639" y="6141371"/>
            <a:ext cx="405880" cy="353943"/>
          </a:xfrm>
          <a:prstGeom prst="rect">
            <a:avLst/>
          </a:prstGeom>
          <a:noFill/>
        </p:spPr>
        <p:txBody>
          <a:bodyPr wrap="none" rtlCol="0">
            <a:spAutoFit/>
          </a:bodyPr>
          <a:lstStyle/>
          <a:p>
            <a:r>
              <a:rPr lang="en-US" sz="1700" dirty="0"/>
              <a:t>29</a:t>
            </a:r>
          </a:p>
        </p:txBody>
      </p:sp>
      <p:sp>
        <p:nvSpPr>
          <p:cNvPr id="39" name="Rectangle 38">
            <a:extLst>
              <a:ext uri="{FF2B5EF4-FFF2-40B4-BE49-F238E27FC236}">
                <a16:creationId xmlns:a16="http://schemas.microsoft.com/office/drawing/2014/main" id="{AD789C06-AF08-1DFB-A59F-72EBAFFD5DDB}"/>
              </a:ext>
            </a:extLst>
          </p:cNvPr>
          <p:cNvSpPr/>
          <p:nvPr/>
        </p:nvSpPr>
        <p:spPr>
          <a:xfrm>
            <a:off x="9077739" y="6243122"/>
            <a:ext cx="144167" cy="18288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upo 68">
            <a:extLst>
              <a:ext uri="{FF2B5EF4-FFF2-40B4-BE49-F238E27FC236}">
                <a16:creationId xmlns:a16="http://schemas.microsoft.com/office/drawing/2014/main" id="{7B6B695D-E277-7F25-FE7D-4BB44F98371E}"/>
              </a:ext>
            </a:extLst>
          </p:cNvPr>
          <p:cNvGrpSpPr/>
          <p:nvPr/>
        </p:nvGrpSpPr>
        <p:grpSpPr>
          <a:xfrm>
            <a:off x="237167" y="140537"/>
            <a:ext cx="419732" cy="747851"/>
            <a:chOff x="4333460" y="1249016"/>
            <a:chExt cx="3219131" cy="4359973"/>
          </a:xfrm>
        </p:grpSpPr>
        <p:sp>
          <p:nvSpPr>
            <p:cNvPr id="46" name="Rectangle 1">
              <a:extLst>
                <a:ext uri="{FF2B5EF4-FFF2-40B4-BE49-F238E27FC236}">
                  <a16:creationId xmlns:a16="http://schemas.microsoft.com/office/drawing/2014/main" id="{45DE590C-7F5F-C940-97AB-D43BF8648395}"/>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
              <a:extLst>
                <a:ext uri="{FF2B5EF4-FFF2-40B4-BE49-F238E27FC236}">
                  <a16:creationId xmlns:a16="http://schemas.microsoft.com/office/drawing/2014/main" id="{73826285-2A4E-34C7-31FF-F2F24BA52CE0}"/>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Parallelogram 3">
              <a:extLst>
                <a:ext uri="{FF2B5EF4-FFF2-40B4-BE49-F238E27FC236}">
                  <a16:creationId xmlns:a16="http://schemas.microsoft.com/office/drawing/2014/main" id="{084651F6-0971-9630-A983-18C89872D937}"/>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9" name="Grupo 43">
            <a:extLst>
              <a:ext uri="{FF2B5EF4-FFF2-40B4-BE49-F238E27FC236}">
                <a16:creationId xmlns:a16="http://schemas.microsoft.com/office/drawing/2014/main" id="{880D5ADB-0354-06FB-B7FE-9F9F038E57BF}"/>
              </a:ext>
            </a:extLst>
          </p:cNvPr>
          <p:cNvGrpSpPr/>
          <p:nvPr/>
        </p:nvGrpSpPr>
        <p:grpSpPr>
          <a:xfrm>
            <a:off x="10651889" y="193869"/>
            <a:ext cx="1370708" cy="372563"/>
            <a:chOff x="10406955" y="294187"/>
            <a:chExt cx="1370708" cy="372563"/>
          </a:xfrm>
        </p:grpSpPr>
        <p:pic>
          <p:nvPicPr>
            <p:cNvPr id="50" name="Picture 2" descr="Netflix smileu profile icon&quot; by Norbert-Sloth | Redbubble">
              <a:extLst>
                <a:ext uri="{FF2B5EF4-FFF2-40B4-BE49-F238E27FC236}">
                  <a16:creationId xmlns:a16="http://schemas.microsoft.com/office/drawing/2014/main" id="{1FC45204-1E5B-B3DA-B3E5-3D7598F5FE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51" name="Triángulo isósceles 36">
              <a:extLst>
                <a:ext uri="{FF2B5EF4-FFF2-40B4-BE49-F238E27FC236}">
                  <a16:creationId xmlns:a16="http://schemas.microsoft.com/office/drawing/2014/main" id="{48C5E354-1AA9-9183-4CAC-9046019ECCDE}"/>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earch">
              <a:extLst>
                <a:ext uri="{FF2B5EF4-FFF2-40B4-BE49-F238E27FC236}">
                  <a16:creationId xmlns:a16="http://schemas.microsoft.com/office/drawing/2014/main" id="{E239D35D-B9F9-0890-7C09-0BD81329D52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3" name="Bell">
              <a:extLst>
                <a:ext uri="{FF2B5EF4-FFF2-40B4-BE49-F238E27FC236}">
                  <a16:creationId xmlns:a16="http://schemas.microsoft.com/office/drawing/2014/main" id="{7C844475-C6F2-ADA6-E1BB-01C02B4C9AFB}"/>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54" name="Elipse 42">
              <a:extLst>
                <a:ext uri="{FF2B5EF4-FFF2-40B4-BE49-F238E27FC236}">
                  <a16:creationId xmlns:a16="http://schemas.microsoft.com/office/drawing/2014/main" id="{4D0D6C3B-B1C7-F6DC-1D2A-539DADC8E133}"/>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63150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6EAFED-3792-CF0C-CA18-7021835E010E}"/>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0343" y="898133"/>
            <a:ext cx="12192000" cy="5630053"/>
          </a:xfrm>
          <a:prstGeom prst="rect">
            <a:avLst/>
          </a:prstGeom>
        </p:spPr>
      </p:pic>
      <p:grpSp>
        <p:nvGrpSpPr>
          <p:cNvPr id="2" name="Grupo 43">
            <a:extLst>
              <a:ext uri="{FF2B5EF4-FFF2-40B4-BE49-F238E27FC236}">
                <a16:creationId xmlns:a16="http://schemas.microsoft.com/office/drawing/2014/main" id="{4E0D6661-93E6-FED2-09AE-9390248B0084}"/>
              </a:ext>
            </a:extLst>
          </p:cNvPr>
          <p:cNvGrpSpPr/>
          <p:nvPr/>
        </p:nvGrpSpPr>
        <p:grpSpPr>
          <a:xfrm>
            <a:off x="10651889" y="193869"/>
            <a:ext cx="1370708" cy="372563"/>
            <a:chOff x="10406955" y="294187"/>
            <a:chExt cx="1370708" cy="372563"/>
          </a:xfrm>
        </p:grpSpPr>
        <p:pic>
          <p:nvPicPr>
            <p:cNvPr id="3" name="Picture 2" descr="Netflix smileu profile icon&quot; by Norbert-Sloth | Redbubble">
              <a:extLst>
                <a:ext uri="{FF2B5EF4-FFF2-40B4-BE49-F238E27FC236}">
                  <a16:creationId xmlns:a16="http://schemas.microsoft.com/office/drawing/2014/main" id="{F53E6501-7EE0-B325-8154-DE68BD7C439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 name="Triángulo isósceles 36">
              <a:extLst>
                <a:ext uri="{FF2B5EF4-FFF2-40B4-BE49-F238E27FC236}">
                  <a16:creationId xmlns:a16="http://schemas.microsoft.com/office/drawing/2014/main" id="{0D683207-4CAD-C3C4-E38F-351F0C6ED8B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earch">
              <a:extLst>
                <a:ext uri="{FF2B5EF4-FFF2-40B4-BE49-F238E27FC236}">
                  <a16:creationId xmlns:a16="http://schemas.microsoft.com/office/drawing/2014/main" id="{14C3A7A5-9C7E-85B5-0748-2DB03835939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6" name="Bell">
              <a:extLst>
                <a:ext uri="{FF2B5EF4-FFF2-40B4-BE49-F238E27FC236}">
                  <a16:creationId xmlns:a16="http://schemas.microsoft.com/office/drawing/2014/main" id="{68A47AE8-030C-B8FE-45C4-A2F7167506BE}"/>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7" name="Elipse 42">
              <a:extLst>
                <a:ext uri="{FF2B5EF4-FFF2-40B4-BE49-F238E27FC236}">
                  <a16:creationId xmlns:a16="http://schemas.microsoft.com/office/drawing/2014/main" id="{5FF25121-FE49-AF60-7B02-103B0045E712}"/>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11" name="TextBox 10">
            <a:extLst>
              <a:ext uri="{FF2B5EF4-FFF2-40B4-BE49-F238E27FC236}">
                <a16:creationId xmlns:a16="http://schemas.microsoft.com/office/drawing/2014/main" id="{FE0E9C63-5955-70DA-E21E-1A4C46BB6E15}"/>
              </a:ext>
            </a:extLst>
          </p:cNvPr>
          <p:cNvSpPr txBox="1"/>
          <p:nvPr/>
        </p:nvSpPr>
        <p:spPr>
          <a:xfrm>
            <a:off x="349113" y="1245547"/>
            <a:ext cx="11673484" cy="4893647"/>
          </a:xfrm>
          <a:prstGeom prst="rect">
            <a:avLst/>
          </a:prstGeom>
          <a:noFill/>
        </p:spPr>
        <p:txBody>
          <a:bodyPr wrap="square">
            <a:spAutoFit/>
          </a:bodyPr>
          <a:lstStyle/>
          <a:p>
            <a:pPr marL="342900" indent="-342900" algn="l">
              <a:buFont typeface="Arial" panose="020B0604020202020204" pitchFamily="34" charset="0"/>
              <a:buChar char="•"/>
            </a:pPr>
            <a:r>
              <a:rPr lang="en-US" sz="2400" i="0" dirty="0">
                <a:solidFill>
                  <a:schemeClr val="accent4">
                    <a:lumMod val="60000"/>
                    <a:lumOff val="40000"/>
                  </a:schemeClr>
                </a:solidFill>
                <a:effectLst/>
                <a:latin typeface="Roboto" panose="02000000000000000000" pitchFamily="2" charset="0"/>
              </a:rPr>
              <a:t>To conclude, we have constructed a relatively accurate data analysis to determine the genre of a given TV show and movie. Processing and narrowing down the features of the Netflix Dataset by identifying the top ten countries with top </a:t>
            </a:r>
            <a:r>
              <a:rPr lang="en-US" sz="2400" dirty="0">
                <a:solidFill>
                  <a:schemeClr val="accent4">
                    <a:lumMod val="60000"/>
                    <a:lumOff val="40000"/>
                  </a:schemeClr>
                </a:solidFill>
                <a:latin typeface="Roboto" panose="02000000000000000000" pitchFamily="2" charset="0"/>
              </a:rPr>
              <a:t>ten</a:t>
            </a:r>
            <a:r>
              <a:rPr lang="en-US" sz="2400" i="0" dirty="0">
                <a:solidFill>
                  <a:schemeClr val="accent4">
                    <a:lumMod val="60000"/>
                    <a:lumOff val="40000"/>
                  </a:schemeClr>
                </a:solidFill>
                <a:effectLst/>
                <a:latin typeface="Roboto" panose="02000000000000000000" pitchFamily="2" charset="0"/>
              </a:rPr>
              <a:t> genres the audience watch and feeding this data to </a:t>
            </a:r>
            <a:r>
              <a:rPr lang="en-US" sz="2400" dirty="0">
                <a:solidFill>
                  <a:schemeClr val="accent4">
                    <a:lumMod val="60000"/>
                    <a:lumOff val="40000"/>
                  </a:schemeClr>
                </a:solidFill>
                <a:latin typeface="Roboto" panose="02000000000000000000" pitchFamily="2" charset="0"/>
              </a:rPr>
              <a:t>fi</a:t>
            </a:r>
            <a:r>
              <a:rPr lang="en-US" sz="2400" i="0" dirty="0">
                <a:solidFill>
                  <a:schemeClr val="accent4">
                    <a:lumMod val="60000"/>
                    <a:lumOff val="40000"/>
                  </a:schemeClr>
                </a:solidFill>
                <a:effectLst/>
                <a:latin typeface="Roboto" panose="02000000000000000000" pitchFamily="2" charset="0"/>
              </a:rPr>
              <a:t>gure out the trend over the years, we were able to identify which actors/actresses by which directors were popular in each country. Steps such as expanding the dataset and feature set and using logistic regression might have the potential to improve upon on results in the future.</a:t>
            </a:r>
          </a:p>
          <a:p>
            <a:pPr marL="342900" indent="-342900" algn="l">
              <a:buFont typeface="Arial" panose="020B0604020202020204" pitchFamily="34" charset="0"/>
              <a:buChar char="•"/>
            </a:pPr>
            <a:r>
              <a:rPr lang="en-US" sz="2400" i="0" dirty="0">
                <a:solidFill>
                  <a:schemeClr val="accent4">
                    <a:lumMod val="60000"/>
                    <a:lumOff val="40000"/>
                  </a:schemeClr>
                </a:solidFill>
                <a:effectLst/>
                <a:latin typeface="Roboto" panose="02000000000000000000" pitchFamily="2" charset="0"/>
              </a:rPr>
              <a:t>Focus on global content: Our analysis shows that users are interested in content from a wide variety of countries, and that international titles make up a significant portion of Netflix's library. To appeal to a global audience, Netflix should continue to prioritize acquiring and producing content from a diverse range of countries and cultures.</a:t>
            </a:r>
          </a:p>
        </p:txBody>
      </p:sp>
      <p:grpSp>
        <p:nvGrpSpPr>
          <p:cNvPr id="12" name="Grupo 68">
            <a:extLst>
              <a:ext uri="{FF2B5EF4-FFF2-40B4-BE49-F238E27FC236}">
                <a16:creationId xmlns:a16="http://schemas.microsoft.com/office/drawing/2014/main" id="{FE029172-D2A5-9202-0DC9-3BB147DA2BD0}"/>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6CE19016-E730-2EB4-63C6-799607D34B76}"/>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
              <a:extLst>
                <a:ext uri="{FF2B5EF4-FFF2-40B4-BE49-F238E27FC236}">
                  <a16:creationId xmlns:a16="http://schemas.microsoft.com/office/drawing/2014/main" id="{EEA50932-58D1-0468-AE22-61EC720AFD85}"/>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3">
              <a:extLst>
                <a:ext uri="{FF2B5EF4-FFF2-40B4-BE49-F238E27FC236}">
                  <a16:creationId xmlns:a16="http://schemas.microsoft.com/office/drawing/2014/main" id="{9A44F48E-8D7E-416D-80D3-86028DFF19B0}"/>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TextBox 21">
            <a:extLst>
              <a:ext uri="{FF2B5EF4-FFF2-40B4-BE49-F238E27FC236}">
                <a16:creationId xmlns:a16="http://schemas.microsoft.com/office/drawing/2014/main" id="{ED3EB6C3-A080-CC98-1A84-49B33F5A149F}"/>
              </a:ext>
            </a:extLst>
          </p:cNvPr>
          <p:cNvSpPr txBox="1"/>
          <p:nvPr/>
        </p:nvSpPr>
        <p:spPr>
          <a:xfrm>
            <a:off x="4451960" y="205013"/>
            <a:ext cx="3288080" cy="646331"/>
          </a:xfrm>
          <a:prstGeom prst="rect">
            <a:avLst/>
          </a:prstGeom>
          <a:noFill/>
        </p:spPr>
        <p:txBody>
          <a:bodyPr wrap="none" rtlCol="0">
            <a:spAutoFit/>
          </a:bodyPr>
          <a:lstStyle/>
          <a:p>
            <a:r>
              <a:rPr lang="en-US" sz="3600" b="1" dirty="0">
                <a:solidFill>
                  <a:srgbClr val="FF0000"/>
                </a:solidFill>
                <a:latin typeface="Helvetica" panose="020B0604020202020204" pitchFamily="34" charset="0"/>
                <a:cs typeface="Helvetica" panose="020B0604020202020204" pitchFamily="34" charset="0"/>
              </a:rPr>
              <a:t>CONCLUSION</a:t>
            </a:r>
          </a:p>
        </p:txBody>
      </p:sp>
    </p:spTree>
    <p:extLst>
      <p:ext uri="{BB962C8B-B14F-4D97-AF65-F5344CB8AC3E}">
        <p14:creationId xmlns:p14="http://schemas.microsoft.com/office/powerpoint/2010/main" val="255752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 You</a:t>
            </a:r>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0">
            <a:extLst>
              <a:ext uri="{FF2B5EF4-FFF2-40B4-BE49-F238E27FC236}">
                <a16:creationId xmlns:a16="http://schemas.microsoft.com/office/drawing/2014/main" id="{482C3691-D9BF-6DE8-735D-59A912FDAA61}"/>
              </a:ext>
            </a:extLst>
          </p:cNvPr>
          <p:cNvSpPr txBox="1"/>
          <p:nvPr/>
        </p:nvSpPr>
        <p:spPr>
          <a:xfrm>
            <a:off x="1524000" y="993912"/>
            <a:ext cx="9144000" cy="2435088"/>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16600" dirty="0">
                <a:solidFill>
                  <a:srgbClr val="FF0000"/>
                </a:solidFill>
                <a:latin typeface="Bebas Neue" panose="020B0606020202050201" pitchFamily="34" charset="0"/>
              </a:rPr>
              <a:t>NETFLIX</a:t>
            </a:r>
          </a:p>
        </p:txBody>
      </p:sp>
      <p:sp>
        <p:nvSpPr>
          <p:cNvPr id="3" name="TextBox 2">
            <a:extLst>
              <a:ext uri="{FF2B5EF4-FFF2-40B4-BE49-F238E27FC236}">
                <a16:creationId xmlns:a16="http://schemas.microsoft.com/office/drawing/2014/main" id="{7FDA34FD-B5FB-4430-2DC5-755AC216AAD8}"/>
              </a:ext>
            </a:extLst>
          </p:cNvPr>
          <p:cNvSpPr txBox="1"/>
          <p:nvPr/>
        </p:nvSpPr>
        <p:spPr>
          <a:xfrm>
            <a:off x="1464366" y="4280452"/>
            <a:ext cx="9263269" cy="923330"/>
          </a:xfrm>
          <a:prstGeom prst="rect">
            <a:avLst/>
          </a:prstGeom>
          <a:noFill/>
        </p:spPr>
        <p:txBody>
          <a:bodyPr wrap="square" rtlCol="0">
            <a:spAutoFit/>
          </a:bodyPr>
          <a:lstStyle/>
          <a:p>
            <a:pPr algn="ctr"/>
            <a:r>
              <a:rPr lang="en-US" sz="5400" dirty="0">
                <a:solidFill>
                  <a:srgbClr val="FF0000"/>
                </a:solidFill>
              </a:rPr>
              <a:t>Data Exploration and Analysis</a:t>
            </a:r>
          </a:p>
        </p:txBody>
      </p:sp>
    </p:spTree>
    <p:extLst>
      <p:ext uri="{BB962C8B-B14F-4D97-AF65-F5344CB8AC3E}">
        <p14:creationId xmlns:p14="http://schemas.microsoft.com/office/powerpoint/2010/main" val="312146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a:extLst>
              <a:ext uri="{FF2B5EF4-FFF2-40B4-BE49-F238E27FC236}">
                <a16:creationId xmlns:a16="http://schemas.microsoft.com/office/drawing/2014/main" id="{309159DD-AF08-D34A-7233-CB361D71B908}"/>
              </a:ext>
            </a:extLst>
          </p:cNvPr>
          <p:cNvSpPr/>
          <p:nvPr/>
        </p:nvSpPr>
        <p:spPr>
          <a:xfrm>
            <a:off x="0" y="27296"/>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Netflix smileu profile icon&quot; by Norbert-Sloth | Redbubble">
            <a:extLst>
              <a:ext uri="{FF2B5EF4-FFF2-40B4-BE49-F238E27FC236}">
                <a16:creationId xmlns:a16="http://schemas.microsoft.com/office/drawing/2014/main" id="{4FE9630B-BBE9-CFD1-35F1-90E40E8916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914330" y="2115542"/>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Netflix | Netflix, Tv shows online, Netflix movies">
            <a:extLst>
              <a:ext uri="{FF2B5EF4-FFF2-40B4-BE49-F238E27FC236}">
                <a16:creationId xmlns:a16="http://schemas.microsoft.com/office/drawing/2014/main" id="{7C5A3FD7-FB5C-F6BA-D6FE-1CBDC284C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536" y="2124250"/>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File:Netflix-avatar.png - Wikimedia Commons">
            <a:extLst>
              <a:ext uri="{FF2B5EF4-FFF2-40B4-BE49-F238E27FC236}">
                <a16:creationId xmlns:a16="http://schemas.microsoft.com/office/drawing/2014/main" id="{6557A1EC-B32E-445A-88A3-1CE5E8AF5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2" b="42"/>
          <a:stretch>
            <a:fillRect/>
          </a:stretch>
        </p:blipFill>
        <p:spPr bwMode="auto">
          <a:xfrm>
            <a:off x="5246845" y="2111188"/>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Netflix User Icon">
            <a:extLst>
              <a:ext uri="{FF2B5EF4-FFF2-40B4-BE49-F238E27FC236}">
                <a16:creationId xmlns:a16="http://schemas.microsoft.com/office/drawing/2014/main" id="{7AC71953-F0FD-886E-F4B2-B5162B80E3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2" r="42"/>
          <a:stretch>
            <a:fillRect/>
          </a:stretch>
        </p:blipFill>
        <p:spPr bwMode="auto">
          <a:xfrm>
            <a:off x="7437051" y="2119896"/>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netflix smiley (@netflixsmiley) / Twitter">
            <a:extLst>
              <a:ext uri="{FF2B5EF4-FFF2-40B4-BE49-F238E27FC236}">
                <a16:creationId xmlns:a16="http://schemas.microsoft.com/office/drawing/2014/main" id="{D1BD11D6-4656-3F7B-0958-6F1E4A06BE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2" r="42"/>
          <a:stretch>
            <a:fillRect/>
          </a:stretch>
        </p:blipFill>
        <p:spPr bwMode="auto">
          <a:xfrm>
            <a:off x="9666217" y="2115542"/>
            <a:ext cx="1885134" cy="1665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
            <a:extLst>
              <a:ext uri="{FF2B5EF4-FFF2-40B4-BE49-F238E27FC236}">
                <a16:creationId xmlns:a16="http://schemas.microsoft.com/office/drawing/2014/main" id="{8CE4C5E7-6E39-6368-42D7-172149B18092}"/>
              </a:ext>
            </a:extLst>
          </p:cNvPr>
          <p:cNvSpPr txBox="1"/>
          <p:nvPr/>
        </p:nvSpPr>
        <p:spPr>
          <a:xfrm>
            <a:off x="3828679" y="1133971"/>
            <a:ext cx="5050500" cy="731520"/>
          </a:xfrm>
          <a:prstGeom prst="rect">
            <a:avLst/>
          </a:prstGeom>
          <a:noFill/>
        </p:spPr>
        <p:txBody>
          <a:bodyPr wrap="square" lIns="0" tIns="0" rIns="0" bIns="0" rtlCol="0" anchor="ctr" anchorCtr="0">
            <a:noAutofit/>
          </a:bodyPr>
          <a:lstStyle/>
          <a:p>
            <a:pPr algn="ctr"/>
            <a:r>
              <a:rPr lang="en-US" sz="3600" b="1" dirty="0">
                <a:latin typeface="Helvetica" pitchFamily="34" charset="0"/>
                <a:cs typeface="Helvetica" pitchFamily="34" charset="0"/>
              </a:rPr>
              <a:t>Presenters Name</a:t>
            </a:r>
            <a:endParaRPr lang="en-US" sz="3600" dirty="0">
              <a:latin typeface="Helvetica" pitchFamily="34" charset="0"/>
              <a:cs typeface="Helvetica" pitchFamily="34" charset="0"/>
            </a:endParaRPr>
          </a:p>
        </p:txBody>
      </p:sp>
      <p:sp>
        <p:nvSpPr>
          <p:cNvPr id="9" name="Member 1 Name">
            <a:extLst>
              <a:ext uri="{FF2B5EF4-FFF2-40B4-BE49-F238E27FC236}">
                <a16:creationId xmlns:a16="http://schemas.microsoft.com/office/drawing/2014/main" id="{44C48491-A89A-952B-7C5D-DADFAB0BBE80}"/>
              </a:ext>
            </a:extLst>
          </p:cNvPr>
          <p:cNvSpPr txBox="1"/>
          <p:nvPr/>
        </p:nvSpPr>
        <p:spPr>
          <a:xfrm>
            <a:off x="1041136" y="3905098"/>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Madhuri </a:t>
            </a:r>
          </a:p>
        </p:txBody>
      </p:sp>
      <p:sp>
        <p:nvSpPr>
          <p:cNvPr id="10" name="Member 2 Name">
            <a:extLst>
              <a:ext uri="{FF2B5EF4-FFF2-40B4-BE49-F238E27FC236}">
                <a16:creationId xmlns:a16="http://schemas.microsoft.com/office/drawing/2014/main" id="{32D77B6A-91C2-C73B-29AF-9E4156CD417D}"/>
              </a:ext>
            </a:extLst>
          </p:cNvPr>
          <p:cNvSpPr txBox="1"/>
          <p:nvPr/>
        </p:nvSpPr>
        <p:spPr>
          <a:xfrm>
            <a:off x="2928111" y="3871727"/>
            <a:ext cx="195988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Mahek</a:t>
            </a:r>
          </a:p>
        </p:txBody>
      </p:sp>
      <p:sp>
        <p:nvSpPr>
          <p:cNvPr id="11" name="Member 3 Name">
            <a:extLst>
              <a:ext uri="{FF2B5EF4-FFF2-40B4-BE49-F238E27FC236}">
                <a16:creationId xmlns:a16="http://schemas.microsoft.com/office/drawing/2014/main" id="{9B6FCDC6-208B-C237-5AD6-986A1F456221}"/>
              </a:ext>
            </a:extLst>
          </p:cNvPr>
          <p:cNvSpPr txBox="1"/>
          <p:nvPr/>
        </p:nvSpPr>
        <p:spPr>
          <a:xfrm>
            <a:off x="5273847" y="3853268"/>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Varma</a:t>
            </a:r>
          </a:p>
        </p:txBody>
      </p:sp>
      <p:sp>
        <p:nvSpPr>
          <p:cNvPr id="12" name="Member 4 Name">
            <a:extLst>
              <a:ext uri="{FF2B5EF4-FFF2-40B4-BE49-F238E27FC236}">
                <a16:creationId xmlns:a16="http://schemas.microsoft.com/office/drawing/2014/main" id="{9F71D0A6-94B7-4A91-5D9C-C0B20E14BB4B}"/>
              </a:ext>
            </a:extLst>
          </p:cNvPr>
          <p:cNvSpPr txBox="1"/>
          <p:nvPr/>
        </p:nvSpPr>
        <p:spPr>
          <a:xfrm>
            <a:off x="7554990" y="3879979"/>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Ram</a:t>
            </a:r>
          </a:p>
        </p:txBody>
      </p:sp>
      <p:sp>
        <p:nvSpPr>
          <p:cNvPr id="13" name="Member 5 Name">
            <a:extLst>
              <a:ext uri="{FF2B5EF4-FFF2-40B4-BE49-F238E27FC236}">
                <a16:creationId xmlns:a16="http://schemas.microsoft.com/office/drawing/2014/main" id="{81BD28B8-B3A4-9505-E2F5-EC9335C6C6D5}"/>
              </a:ext>
            </a:extLst>
          </p:cNvPr>
          <p:cNvSpPr txBox="1"/>
          <p:nvPr/>
        </p:nvSpPr>
        <p:spPr>
          <a:xfrm>
            <a:off x="9836133" y="3905994"/>
            <a:ext cx="1536192" cy="38468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Nitish Kumar</a:t>
            </a:r>
          </a:p>
        </p:txBody>
      </p:sp>
      <p:sp>
        <p:nvSpPr>
          <p:cNvPr id="14" name="CuadroTexto 18">
            <a:extLst>
              <a:ext uri="{FF2B5EF4-FFF2-40B4-BE49-F238E27FC236}">
                <a16:creationId xmlns:a16="http://schemas.microsoft.com/office/drawing/2014/main" id="{4FC53B32-7396-3CE5-217C-E368BFEC4B51}"/>
              </a:ext>
            </a:extLst>
          </p:cNvPr>
          <p:cNvSpPr txBox="1"/>
          <p:nvPr/>
        </p:nvSpPr>
        <p:spPr>
          <a:xfrm>
            <a:off x="5345554" y="476601"/>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Group 3</a:t>
            </a:r>
          </a:p>
        </p:txBody>
      </p:sp>
      <p:pic>
        <p:nvPicPr>
          <p:cNvPr id="15" name="Picture 10" descr="netflix smiley (@netflixsmiley) / Twitter">
            <a:extLst>
              <a:ext uri="{FF2B5EF4-FFF2-40B4-BE49-F238E27FC236}">
                <a16:creationId xmlns:a16="http://schemas.microsoft.com/office/drawing/2014/main" id="{ADF00D2E-A816-A3A7-CBF3-FF9F8CCB13FF}"/>
              </a:ext>
            </a:extLst>
          </p:cNvPr>
          <p:cNvPicPr>
            <a:picLocks noChangeAspect="1" noChangeArrowheads="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rcRect l="42" r="42"/>
          <a:stretch>
            <a:fillRect/>
          </a:stretch>
        </p:blipFill>
        <p:spPr bwMode="auto">
          <a:xfrm>
            <a:off x="3012031"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Netflix | Netflix, Tv shows online, Netflix movies">
            <a:extLst>
              <a:ext uri="{FF2B5EF4-FFF2-40B4-BE49-F238E27FC236}">
                <a16:creationId xmlns:a16="http://schemas.microsoft.com/office/drawing/2014/main" id="{0509282A-2086-78C0-DC90-62B3E907BAF8}"/>
              </a:ext>
            </a:extLst>
          </p:cNvPr>
          <p:cNvPicPr>
            <a:picLocks noChangeAspect="1" noChangeArrowheads="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195672"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File:Netflix-avatar.png - Wikimedia Commons">
            <a:extLst>
              <a:ext uri="{FF2B5EF4-FFF2-40B4-BE49-F238E27FC236}">
                <a16:creationId xmlns:a16="http://schemas.microsoft.com/office/drawing/2014/main" id="{EF7C86F9-78F4-E850-0070-02187839F9E3}"/>
              </a:ext>
            </a:extLst>
          </p:cNvPr>
          <p:cNvPicPr>
            <a:picLocks noChangeAspect="1" noChangeArrowheads="1"/>
          </p:cNvPicPr>
          <p:nvPr/>
        </p:nvPicPr>
        <p:blipFill>
          <a:blip r:embed="rId4">
            <a:duotone>
              <a:prstClr val="black"/>
              <a:schemeClr val="accent3">
                <a:tint val="45000"/>
                <a:satMod val="400000"/>
              </a:schemeClr>
            </a:duotone>
            <a:extLst>
              <a:ext uri="{28A0092B-C50C-407E-A947-70E740481C1C}">
                <a14:useLocalDpi xmlns:a14="http://schemas.microsoft.com/office/drawing/2010/main" val="0"/>
              </a:ext>
            </a:extLst>
          </a:blip>
          <a:srcRect t="42" b="42"/>
          <a:stretch>
            <a:fillRect/>
          </a:stretch>
        </p:blipFill>
        <p:spPr bwMode="auto">
          <a:xfrm>
            <a:off x="7294835" y="4525479"/>
            <a:ext cx="1885134" cy="1665799"/>
          </a:xfrm>
          <a:prstGeom prst="rect">
            <a:avLst/>
          </a:prstGeom>
          <a:noFill/>
          <a:extLst>
            <a:ext uri="{909E8E84-426E-40DD-AFC4-6F175D3DCCD1}">
              <a14:hiddenFill xmlns:a14="http://schemas.microsoft.com/office/drawing/2010/main">
                <a:solidFill>
                  <a:srgbClr val="FFFFFF"/>
                </a:solidFill>
              </a14:hiddenFill>
            </a:ext>
          </a:extLst>
        </p:spPr>
      </p:pic>
      <p:sp>
        <p:nvSpPr>
          <p:cNvPr id="18" name="Member 1 Name">
            <a:extLst>
              <a:ext uri="{FF2B5EF4-FFF2-40B4-BE49-F238E27FC236}">
                <a16:creationId xmlns:a16="http://schemas.microsoft.com/office/drawing/2014/main" id="{8404BA1B-F9C1-786A-3E42-B67076A53E83}"/>
              </a:ext>
            </a:extLst>
          </p:cNvPr>
          <p:cNvSpPr txBox="1"/>
          <p:nvPr/>
        </p:nvSpPr>
        <p:spPr>
          <a:xfrm>
            <a:off x="3012031" y="6212500"/>
            <a:ext cx="1536192" cy="262653"/>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Umaer</a:t>
            </a:r>
          </a:p>
        </p:txBody>
      </p:sp>
      <p:sp>
        <p:nvSpPr>
          <p:cNvPr id="19" name="Member 2 Name">
            <a:extLst>
              <a:ext uri="{FF2B5EF4-FFF2-40B4-BE49-F238E27FC236}">
                <a16:creationId xmlns:a16="http://schemas.microsoft.com/office/drawing/2014/main" id="{C2029609-C138-8C81-59D9-907527996A2B}"/>
              </a:ext>
            </a:extLst>
          </p:cNvPr>
          <p:cNvSpPr txBox="1"/>
          <p:nvPr/>
        </p:nvSpPr>
        <p:spPr>
          <a:xfrm>
            <a:off x="4974560" y="6258902"/>
            <a:ext cx="1959882" cy="38227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Mahima</a:t>
            </a:r>
          </a:p>
        </p:txBody>
      </p:sp>
      <p:sp>
        <p:nvSpPr>
          <p:cNvPr id="20" name="Member 3 Name">
            <a:extLst>
              <a:ext uri="{FF2B5EF4-FFF2-40B4-BE49-F238E27FC236}">
                <a16:creationId xmlns:a16="http://schemas.microsoft.com/office/drawing/2014/main" id="{EB7DE210-B9AC-8906-8275-E8A3DE32F576}"/>
              </a:ext>
            </a:extLst>
          </p:cNvPr>
          <p:cNvSpPr txBox="1"/>
          <p:nvPr/>
        </p:nvSpPr>
        <p:spPr>
          <a:xfrm>
            <a:off x="7443255" y="6212500"/>
            <a:ext cx="1536192" cy="365760"/>
          </a:xfrm>
          <a:prstGeom prst="rect">
            <a:avLst/>
          </a:prstGeom>
          <a:noFill/>
        </p:spPr>
        <p:txBody>
          <a:bodyPr wrap="square" lIns="0" tIns="0" rIns="0" bIns="0" rtlCol="0" anchor="t" anchorCtr="0">
            <a:noAutofit/>
          </a:bodyPr>
          <a:lstStyle/>
          <a:p>
            <a:pPr algn="ctr"/>
            <a:r>
              <a:rPr lang="en-US" sz="1600" dirty="0">
                <a:solidFill>
                  <a:schemeClr val="tx1">
                    <a:lumMod val="50000"/>
                    <a:lumOff val="50000"/>
                  </a:schemeClr>
                </a:solidFill>
                <a:latin typeface="Helvetica" pitchFamily="34" charset="0"/>
                <a:cs typeface="Helvetica" pitchFamily="34" charset="0"/>
              </a:rPr>
              <a:t>Sai </a:t>
            </a:r>
          </a:p>
        </p:txBody>
      </p:sp>
      <p:grpSp>
        <p:nvGrpSpPr>
          <p:cNvPr id="22" name="Grupo 68">
            <a:extLst>
              <a:ext uri="{FF2B5EF4-FFF2-40B4-BE49-F238E27FC236}">
                <a16:creationId xmlns:a16="http://schemas.microsoft.com/office/drawing/2014/main" id="{B64E0CB7-DB25-20F2-9B0E-A07C425BA309}"/>
              </a:ext>
            </a:extLst>
          </p:cNvPr>
          <p:cNvGrpSpPr/>
          <p:nvPr/>
        </p:nvGrpSpPr>
        <p:grpSpPr>
          <a:xfrm>
            <a:off x="237167" y="140537"/>
            <a:ext cx="419732" cy="747851"/>
            <a:chOff x="4333460" y="1249016"/>
            <a:chExt cx="3219131" cy="4359973"/>
          </a:xfrm>
        </p:grpSpPr>
        <p:sp>
          <p:nvSpPr>
            <p:cNvPr id="23" name="Rectangle 1">
              <a:extLst>
                <a:ext uri="{FF2B5EF4-FFF2-40B4-BE49-F238E27FC236}">
                  <a16:creationId xmlns:a16="http://schemas.microsoft.com/office/drawing/2014/main" id="{1B9557D0-D9D0-3E36-0CD8-FE358D57BA5F}"/>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8D90A1DA-C085-5F38-C2E4-D7D7651FD204}"/>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arallelogram 3">
              <a:extLst>
                <a:ext uri="{FF2B5EF4-FFF2-40B4-BE49-F238E27FC236}">
                  <a16:creationId xmlns:a16="http://schemas.microsoft.com/office/drawing/2014/main" id="{4B8740ED-69BF-E11B-C9B5-9CFA08F56DF8}"/>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8836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anim calcmode="lin" valueType="num">
                                      <p:cBhvr>
                                        <p:cTn id="12" dur="750" fill="hold"/>
                                        <p:tgtEl>
                                          <p:spTgt spid="8"/>
                                        </p:tgtEl>
                                        <p:attrNameLst>
                                          <p:attrName>ppt_x</p:attrName>
                                        </p:attrNameLst>
                                      </p:cBhvr>
                                      <p:tavLst>
                                        <p:tav tm="0">
                                          <p:val>
                                            <p:strVal val="#ppt_x"/>
                                          </p:val>
                                        </p:tav>
                                        <p:tav tm="100000">
                                          <p:val>
                                            <p:strVal val="#ppt_x"/>
                                          </p:val>
                                        </p:tav>
                                      </p:tavLst>
                                    </p:anim>
                                    <p:anim calcmode="lin" valueType="num">
                                      <p:cBhvr>
                                        <p:cTn id="13" dur="75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25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10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750"/>
                                        <p:tgtEl>
                                          <p:spTgt spid="11"/>
                                        </p:tgtEl>
                                      </p:cBhvr>
                                    </p:animEffect>
                                  </p:childTnLst>
                                </p:cTn>
                              </p:par>
                              <p:par>
                                <p:cTn id="49" presetID="10" presetClass="entr" presetSubtype="0" fill="hold" grpId="0" nodeType="withEffect">
                                  <p:stCondLst>
                                    <p:cond delay="175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750"/>
                                        <p:tgtEl>
                                          <p:spTgt spid="12"/>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750"/>
                                        <p:tgtEl>
                                          <p:spTgt spid="13"/>
                                        </p:tgtEl>
                                      </p:cBhvr>
                                    </p:animEffect>
                                  </p:childTnLst>
                                </p:cTn>
                              </p:par>
                            </p:childTnLst>
                          </p:cTn>
                        </p:par>
                        <p:par>
                          <p:cTn id="55" fill="hold">
                            <p:stCondLst>
                              <p:cond delay="3750"/>
                            </p:stCondLst>
                            <p:childTnLst>
                              <p:par>
                                <p:cTn id="56" presetID="1" presetClass="entr" presetSubtype="0" fill="hold" nodeType="afterEffect">
                                  <p:stCondLst>
                                    <p:cond delay="0"/>
                                  </p:stCondLst>
                                  <p:childTnLst>
                                    <p:set>
                                      <p:cBhvr>
                                        <p:cTn id="57" dur="1" fill="hold">
                                          <p:stCondLst>
                                            <p:cond delay="999"/>
                                          </p:stCondLst>
                                        </p:cTn>
                                        <p:tgtEl>
                                          <p:spTgt spid="15"/>
                                        </p:tgtEl>
                                        <p:attrNameLst>
                                          <p:attrName>style.visibility</p:attrName>
                                        </p:attrNameLst>
                                      </p:cBhvr>
                                      <p:to>
                                        <p:strVal val="visible"/>
                                      </p:to>
                                    </p:set>
                                  </p:childTnLst>
                                </p:cTn>
                              </p:par>
                              <p:par>
                                <p:cTn id="58" presetID="1" presetClass="entr" presetSubtype="0" fill="hold" nodeType="withEffect">
                                  <p:stCondLst>
                                    <p:cond delay="1500"/>
                                  </p:stCondLst>
                                  <p:childTnLst>
                                    <p:set>
                                      <p:cBhvr>
                                        <p:cTn id="59" dur="1" fill="hold">
                                          <p:stCondLst>
                                            <p:cond delay="999"/>
                                          </p:stCondLst>
                                        </p:cTn>
                                        <p:tgtEl>
                                          <p:spTgt spid="16"/>
                                        </p:tgtEl>
                                        <p:attrNameLst>
                                          <p:attrName>style.visibility</p:attrName>
                                        </p:attrNameLst>
                                      </p:cBhvr>
                                      <p:to>
                                        <p:strVal val="visible"/>
                                      </p:to>
                                    </p:set>
                                  </p:childTnLst>
                                </p:cTn>
                              </p:par>
                              <p:par>
                                <p:cTn id="60" presetID="1" presetClass="entr" presetSubtype="0" fill="hold" nodeType="withEffect">
                                  <p:stCondLst>
                                    <p:cond delay="1500"/>
                                  </p:stCondLst>
                                  <p:childTnLst>
                                    <p:set>
                                      <p:cBhvr>
                                        <p:cTn id="61" dur="1" fill="hold">
                                          <p:stCondLst>
                                            <p:cond delay="999"/>
                                          </p:stCondLst>
                                        </p:cTn>
                                        <p:tgtEl>
                                          <p:spTgt spid="17"/>
                                        </p:tgtEl>
                                        <p:attrNameLst>
                                          <p:attrName>style.visibility</p:attrName>
                                        </p:attrNameLst>
                                      </p:cBhvr>
                                      <p:to>
                                        <p:strVal val="visible"/>
                                      </p:to>
                                    </p:set>
                                  </p:childTnLst>
                                </p:cTn>
                              </p:par>
                              <p:par>
                                <p:cTn id="62" presetID="1" presetClass="entr" presetSubtype="0" fill="hold" grpId="0" nodeType="withEffect">
                                  <p:stCondLst>
                                    <p:cond delay="1750"/>
                                  </p:stCondLst>
                                  <p:childTnLst>
                                    <p:set>
                                      <p:cBhvr>
                                        <p:cTn id="63" dur="1" fill="hold">
                                          <p:stCondLst>
                                            <p:cond delay="999"/>
                                          </p:stCondLst>
                                        </p:cTn>
                                        <p:tgtEl>
                                          <p:spTgt spid="18"/>
                                        </p:tgtEl>
                                        <p:attrNameLst>
                                          <p:attrName>style.visibility</p:attrName>
                                        </p:attrNameLst>
                                      </p:cBhvr>
                                      <p:to>
                                        <p:strVal val="visible"/>
                                      </p:to>
                                    </p:set>
                                  </p:childTnLst>
                                </p:cTn>
                              </p:par>
                              <p:par>
                                <p:cTn id="64" presetID="1" presetClass="entr" presetSubtype="0" fill="hold" grpId="0" nodeType="withEffect">
                                  <p:stCondLst>
                                    <p:cond delay="2000"/>
                                  </p:stCondLst>
                                  <p:childTnLst>
                                    <p:set>
                                      <p:cBhvr>
                                        <p:cTn id="65" dur="1" fill="hold">
                                          <p:stCondLst>
                                            <p:cond delay="999"/>
                                          </p:stCondLst>
                                        </p:cTn>
                                        <p:tgtEl>
                                          <p:spTgt spid="19"/>
                                        </p:tgtEl>
                                        <p:attrNameLst>
                                          <p:attrName>style.visibility</p:attrName>
                                        </p:attrNameLst>
                                      </p:cBhvr>
                                      <p:to>
                                        <p:strVal val="visible"/>
                                      </p:to>
                                    </p:set>
                                  </p:childTnLst>
                                </p:cTn>
                              </p:par>
                              <p:par>
                                <p:cTn id="66" presetID="1" presetClass="entr" presetSubtype="0" fill="hold" grpId="0" nodeType="withEffect">
                                  <p:stCondLst>
                                    <p:cond delay="2000"/>
                                  </p:stCondLst>
                                  <p:childTnLst>
                                    <p:set>
                                      <p:cBhvr>
                                        <p:cTn id="67" dur="1" fill="hold">
                                          <p:stCondLst>
                                            <p:cond delay="999"/>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4107253" y="62426"/>
            <a:ext cx="3724096" cy="646331"/>
          </a:xfrm>
          <a:prstGeom prst="rect">
            <a:avLst/>
          </a:prstGeom>
          <a:noFill/>
        </p:spPr>
        <p:txBody>
          <a:bodyPr wrap="none" rtlCol="0">
            <a:spAutoFit/>
          </a:bodyPr>
          <a:lstStyle/>
          <a:p>
            <a:r>
              <a:rPr lang="en-IN" sz="3600" b="1" dirty="0">
                <a:latin typeface="Helvetica" pitchFamily="34" charset="0"/>
                <a:cs typeface="Helvetica" pitchFamily="34" charset="0"/>
              </a:rPr>
              <a:t>INTRODUCTION</a:t>
            </a:r>
          </a:p>
        </p:txBody>
      </p:sp>
      <p:sp>
        <p:nvSpPr>
          <p:cNvPr id="24" name="TextBox 20">
            <a:extLst>
              <a:ext uri="{FF2B5EF4-FFF2-40B4-BE49-F238E27FC236}">
                <a16:creationId xmlns:a16="http://schemas.microsoft.com/office/drawing/2014/main" id="{4E8D1F40-9D7D-4D13-AF27-2F69F82A5763}"/>
              </a:ext>
            </a:extLst>
          </p:cNvPr>
          <p:cNvSpPr txBox="1"/>
          <p:nvPr/>
        </p:nvSpPr>
        <p:spPr>
          <a:xfrm>
            <a:off x="973526" y="578127"/>
            <a:ext cx="10046324" cy="2223109"/>
          </a:xfrm>
          <a:prstGeom prst="rect">
            <a:avLst/>
          </a:prstGeom>
          <a:noFill/>
        </p:spPr>
        <p:txBody>
          <a:bodyPr wrap="square" rtlCol="0">
            <a:spAutoFit/>
          </a:bodyPr>
          <a:lstStyle/>
          <a:p>
            <a:pPr>
              <a:lnSpc>
                <a:spcPct val="130000"/>
              </a:lnSpc>
            </a:pPr>
            <a:r>
              <a:rPr lang="en-US" b="0" i="0" dirty="0">
                <a:effectLst/>
                <a:latin typeface="Roboto" panose="020B0604020202020204" pitchFamily="2" charset="0"/>
              </a:rPr>
              <a:t>Netflix is a subscription-based streaming service that offers a wide variety of TV shows, movies, documentaries, and other video content to its users. It was founded in 1997 as a DVD-by-mail rental service and has since evolved into one of the most popular streaming services worldwide. Netflix allows users to watch content on a wide range of devices, including smartphones, tablets, smart TVs, and gaming consoles, and offers personalized recommendations based on users' viewing history.</a:t>
            </a:r>
            <a:endParaRPr lang="en-IN" sz="4800" b="1" dirty="0">
              <a:latin typeface="Inter Light" panose="02000403000000020004" pitchFamily="50" charset="0"/>
              <a:ea typeface="Inter Light" panose="02000403000000020004" pitchFamily="50" charset="0"/>
              <a:cs typeface="Inter Light" panose="02000403000000020004" pitchFamily="50" charset="0"/>
            </a:endParaRPr>
          </a:p>
        </p:txBody>
      </p:sp>
      <p:sp>
        <p:nvSpPr>
          <p:cNvPr id="25" name="TextBox 21">
            <a:extLst>
              <a:ext uri="{FF2B5EF4-FFF2-40B4-BE49-F238E27FC236}">
                <a16:creationId xmlns:a16="http://schemas.microsoft.com/office/drawing/2014/main" id="{24938009-178B-4C1C-810D-6E9BDE4A3472}"/>
              </a:ext>
            </a:extLst>
          </p:cNvPr>
          <p:cNvSpPr txBox="1"/>
          <p:nvPr/>
        </p:nvSpPr>
        <p:spPr>
          <a:xfrm>
            <a:off x="937302" y="2704391"/>
            <a:ext cx="10046323" cy="1577227"/>
          </a:xfrm>
          <a:prstGeom prst="rect">
            <a:avLst/>
          </a:prstGeom>
          <a:noFill/>
        </p:spPr>
        <p:txBody>
          <a:bodyPr wrap="square" rtlCol="0">
            <a:spAutoFit/>
          </a:bodyPr>
          <a:lstStyle/>
          <a:p>
            <a:pPr>
              <a:lnSpc>
                <a:spcPct val="130000"/>
              </a:lnSpc>
            </a:pPr>
            <a:r>
              <a:rPr lang="en-US" b="0" i="0" dirty="0">
                <a:effectLst/>
                <a:latin typeface="Roboto" panose="02000000000000000000" pitchFamily="2" charset="0"/>
              </a:rPr>
              <a:t>In recent years, Netflix has invested heavily in producing original content, including TV shows and movies, in order to attract and retain subscribers. Netflix's success has disrupted the traditional TV and film industry and has changed the way people consume and enjoy video content.</a:t>
            </a:r>
            <a:endParaRPr lang="en-IN" sz="4800" b="1" dirty="0">
              <a:latin typeface="Inter Light" panose="02000403000000020004" pitchFamily="50" charset="0"/>
            </a:endParaRPr>
          </a:p>
          <a:p>
            <a:pPr>
              <a:lnSpc>
                <a:spcPct val="130000"/>
              </a:lnSpc>
            </a:pPr>
            <a:r>
              <a:rPr lang="en-IN" sz="2200" b="1" dirty="0">
                <a:latin typeface="Inter Light" panose="02000403000000020004" pitchFamily="50" charset="0"/>
              </a:rPr>
              <a:t>Due  to these steps taken by Netflix , A huge amount of Data is being generated </a:t>
            </a:r>
          </a:p>
        </p:txBody>
      </p:sp>
      <p:grpSp>
        <p:nvGrpSpPr>
          <p:cNvPr id="27" name="Grupo 26"/>
          <p:cNvGrpSpPr/>
          <p:nvPr/>
        </p:nvGrpSpPr>
        <p:grpSpPr>
          <a:xfrm>
            <a:off x="10454005" y="276634"/>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40" name="CuadroTexto 39"/>
          <p:cNvSpPr txBox="1"/>
          <p:nvPr/>
        </p:nvSpPr>
        <p:spPr>
          <a:xfrm>
            <a:off x="2651316" y="2587323"/>
            <a:ext cx="1455937" cy="369332"/>
          </a:xfrm>
          <a:prstGeom prst="rect">
            <a:avLst/>
          </a:prstGeom>
          <a:noFill/>
        </p:spPr>
        <p:txBody>
          <a:bodyPr wrap="square" rtlCol="0">
            <a:spAutoFit/>
          </a:bodyPr>
          <a:lstStyle/>
          <a:p>
            <a:r>
              <a:rPr lang="en-US" dirty="0">
                <a:solidFill>
                  <a:schemeClr val="bg1"/>
                </a:solidFill>
              </a:rPr>
              <a:t>2022</a:t>
            </a:r>
          </a:p>
        </p:txBody>
      </p:sp>
      <p:grpSp>
        <p:nvGrpSpPr>
          <p:cNvPr id="5" name="Grupo 68">
            <a:extLst>
              <a:ext uri="{FF2B5EF4-FFF2-40B4-BE49-F238E27FC236}">
                <a16:creationId xmlns:a16="http://schemas.microsoft.com/office/drawing/2014/main" id="{7EDB1FCA-9FF2-FC83-7E8C-46E4E8788F7E}"/>
              </a:ext>
            </a:extLst>
          </p:cNvPr>
          <p:cNvGrpSpPr/>
          <p:nvPr/>
        </p:nvGrpSpPr>
        <p:grpSpPr>
          <a:xfrm>
            <a:off x="237167" y="140537"/>
            <a:ext cx="419732" cy="747851"/>
            <a:chOff x="4333460" y="1249016"/>
            <a:chExt cx="3219131" cy="4359973"/>
          </a:xfrm>
        </p:grpSpPr>
        <p:sp>
          <p:nvSpPr>
            <p:cNvPr id="6" name="Rectangle 1">
              <a:extLst>
                <a:ext uri="{FF2B5EF4-FFF2-40B4-BE49-F238E27FC236}">
                  <a16:creationId xmlns:a16="http://schemas.microsoft.com/office/drawing/2014/main" id="{C4C68A7E-9DC8-0229-9D33-6881ADE71C0C}"/>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9D87609C-657C-D555-6EED-99E06FAF6AC4}"/>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3">
              <a:extLst>
                <a:ext uri="{FF2B5EF4-FFF2-40B4-BE49-F238E27FC236}">
                  <a16:creationId xmlns:a16="http://schemas.microsoft.com/office/drawing/2014/main" id="{7D76A2C1-A00C-72C1-08E0-3FB5ACD4798B}"/>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061" y="4180114"/>
            <a:ext cx="11298652" cy="2677886"/>
          </a:xfrm>
          <a:prstGeom prst="rect">
            <a:avLst/>
          </a:prstGeom>
        </p:spPr>
      </p:pic>
    </p:spTree>
    <p:extLst>
      <p:ext uri="{BB962C8B-B14F-4D97-AF65-F5344CB8AC3E}">
        <p14:creationId xmlns:p14="http://schemas.microsoft.com/office/powerpoint/2010/main" val="42619502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0DF17A8D-64F2-9D1D-DFD7-9403641C1C7D}"/>
              </a:ext>
            </a:extLst>
          </p:cNvPr>
          <p:cNvSpPr txBox="1"/>
          <p:nvPr/>
        </p:nvSpPr>
        <p:spPr>
          <a:xfrm>
            <a:off x="510990" y="1423614"/>
            <a:ext cx="7603200" cy="731520"/>
          </a:xfrm>
          <a:prstGeom prst="rect">
            <a:avLst/>
          </a:prstGeom>
          <a:noFill/>
        </p:spPr>
        <p:txBody>
          <a:bodyPr wrap="square" lIns="0" tIns="0" rIns="0" bIns="0" rtlCol="0" anchor="ctr" anchorCtr="0">
            <a:noAutofit/>
          </a:bodyPr>
          <a:lstStyle/>
          <a:p>
            <a:r>
              <a:rPr lang="en-US" sz="3600" b="1" u="sng" dirty="0">
                <a:latin typeface="Bebas Neue" panose="020B0606020202050201" pitchFamily="34" charset="0"/>
                <a:cs typeface="Helvetica" pitchFamily="34" charset="0"/>
              </a:rPr>
              <a:t>Presentation topics</a:t>
            </a:r>
            <a:endParaRPr lang="en-US" sz="3600" u="sng" dirty="0">
              <a:latin typeface="Bebas Neue" panose="020B0606020202050201" pitchFamily="34" charset="0"/>
              <a:cs typeface="Helvetica" pitchFamily="34" charset="0"/>
            </a:endParaRPr>
          </a:p>
        </p:txBody>
      </p:sp>
      <p:sp>
        <p:nvSpPr>
          <p:cNvPr id="10" name="CuadroTexto 5">
            <a:extLst>
              <a:ext uri="{FF2B5EF4-FFF2-40B4-BE49-F238E27FC236}">
                <a16:creationId xmlns:a16="http://schemas.microsoft.com/office/drawing/2014/main" id="{21BEB51F-83CE-B5C5-0649-9757AAEC9D4D}"/>
              </a:ext>
            </a:extLst>
          </p:cNvPr>
          <p:cNvSpPr txBox="1"/>
          <p:nvPr/>
        </p:nvSpPr>
        <p:spPr>
          <a:xfrm>
            <a:off x="510990" y="2362793"/>
            <a:ext cx="10582181" cy="3539430"/>
          </a:xfrm>
          <a:prstGeom prst="rect">
            <a:avLst/>
          </a:prstGeom>
          <a:noFill/>
        </p:spPr>
        <p:txBody>
          <a:bodyPr wrap="square" rtlCol="0">
            <a:spAutoFit/>
          </a:bodyPr>
          <a:lstStyle/>
          <a:p>
            <a:r>
              <a:rPr lang="en-US" sz="2800" dirty="0">
                <a:ln w="38100">
                  <a:solidFill>
                    <a:srgbClr val="E6E6E6"/>
                  </a:solidFill>
                </a:ln>
                <a:noFill/>
                <a:latin typeface="Impact" panose="020B0806030902050204" pitchFamily="34" charset="0"/>
              </a:rPr>
              <a:t>1 	</a:t>
            </a:r>
            <a:r>
              <a:rPr lang="en-US" sz="2800" b="1" dirty="0">
                <a:latin typeface="Helvetica" pitchFamily="34" charset="0"/>
                <a:cs typeface="Helvetica" pitchFamily="34" charset="0"/>
              </a:rPr>
              <a:t>Understanding</a:t>
            </a:r>
            <a:r>
              <a:rPr lang="en-US" sz="2800" b="0" i="0" dirty="0">
                <a:effectLst/>
                <a:latin typeface="Bebas Neue" panose="020B0606020202050201" pitchFamily="34" charset="0"/>
              </a:rPr>
              <a:t> </a:t>
            </a:r>
            <a:r>
              <a:rPr lang="en-US" sz="2800" b="1" dirty="0">
                <a:latin typeface="Helvetica" pitchFamily="34" charset="0"/>
                <a:cs typeface="Helvetica" pitchFamily="34" charset="0"/>
              </a:rPr>
              <a:t>what content is available in different 	countries</a:t>
            </a:r>
          </a:p>
          <a:p>
            <a:r>
              <a:rPr lang="en-US" sz="2800" dirty="0">
                <a:ln w="38100">
                  <a:solidFill>
                    <a:srgbClr val="E6E6E6"/>
                  </a:solidFill>
                </a:ln>
                <a:noFill/>
                <a:latin typeface="Impact" panose="020B0806030902050204" pitchFamily="34" charset="0"/>
              </a:rPr>
              <a:t>2  	</a:t>
            </a:r>
            <a:r>
              <a:rPr lang="en-US" sz="2800" b="1" dirty="0">
                <a:latin typeface="Helvetica" pitchFamily="34" charset="0"/>
                <a:cs typeface="Helvetica" pitchFamily="34" charset="0"/>
              </a:rPr>
              <a:t>Identifying similar content by matching text-	based 	features</a:t>
            </a:r>
            <a:endParaRPr lang="en-US" sz="2800" dirty="0">
              <a:ln w="38100">
                <a:solidFill>
                  <a:srgbClr val="E6E6E6"/>
                </a:solidFill>
              </a:ln>
              <a:noFill/>
              <a:latin typeface="Impact" panose="020B0806030902050204" pitchFamily="34" charset="0"/>
            </a:endParaRPr>
          </a:p>
          <a:p>
            <a:r>
              <a:rPr lang="en-US" sz="2800" dirty="0">
                <a:ln w="38100">
                  <a:solidFill>
                    <a:srgbClr val="E6E6E6"/>
                  </a:solidFill>
                </a:ln>
                <a:noFill/>
                <a:latin typeface="Impact" panose="020B0806030902050204" pitchFamily="34" charset="0"/>
              </a:rPr>
              <a:t>3 	</a:t>
            </a:r>
            <a:r>
              <a:rPr lang="en-US" sz="2800" b="1" dirty="0">
                <a:latin typeface="Helvetica" pitchFamily="34" charset="0"/>
                <a:cs typeface="Helvetica" pitchFamily="34" charset="0"/>
              </a:rPr>
              <a:t>Network analysis of Actors / Directors and 	find interesting 	insight</a:t>
            </a:r>
          </a:p>
          <a:p>
            <a:r>
              <a:rPr lang="en-US" sz="2800" dirty="0">
                <a:ln w="38100">
                  <a:solidFill>
                    <a:srgbClr val="E6E6E6"/>
                  </a:solidFill>
                </a:ln>
                <a:noFill/>
                <a:latin typeface="Impact" panose="020B0806030902050204" pitchFamily="34" charset="0"/>
              </a:rPr>
              <a:t>4   	</a:t>
            </a:r>
            <a:r>
              <a:rPr lang="en-US" sz="2800" b="1" dirty="0">
                <a:latin typeface="Helvetica" pitchFamily="34" charset="0"/>
                <a:cs typeface="Helvetica" pitchFamily="34" charset="0"/>
              </a:rPr>
              <a:t>Does Netflix has more focus on TV Shows 	than movies in 	recent years.</a:t>
            </a:r>
          </a:p>
        </p:txBody>
      </p:sp>
      <p:grpSp>
        <p:nvGrpSpPr>
          <p:cNvPr id="11" name="Grupo 43">
            <a:extLst>
              <a:ext uri="{FF2B5EF4-FFF2-40B4-BE49-F238E27FC236}">
                <a16:creationId xmlns:a16="http://schemas.microsoft.com/office/drawing/2014/main" id="{993D226E-6FD3-07CE-5649-77A1E7663EC6}"/>
              </a:ext>
            </a:extLst>
          </p:cNvPr>
          <p:cNvGrpSpPr/>
          <p:nvPr/>
        </p:nvGrpSpPr>
        <p:grpSpPr>
          <a:xfrm>
            <a:off x="10406955" y="294187"/>
            <a:ext cx="1370708" cy="372563"/>
            <a:chOff x="10406955" y="294187"/>
            <a:chExt cx="1370708" cy="372563"/>
          </a:xfrm>
        </p:grpSpPr>
        <p:pic>
          <p:nvPicPr>
            <p:cNvPr id="12" name="Picture 2" descr="Netflix smileu profile icon&quot; by Norbert-Sloth | Redbubble">
              <a:extLst>
                <a:ext uri="{FF2B5EF4-FFF2-40B4-BE49-F238E27FC236}">
                  <a16:creationId xmlns:a16="http://schemas.microsoft.com/office/drawing/2014/main" id="{E4992161-7B72-3E1F-6979-3F60DDC776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3" name="Triángulo isósceles 36">
              <a:extLst>
                <a:ext uri="{FF2B5EF4-FFF2-40B4-BE49-F238E27FC236}">
                  <a16:creationId xmlns:a16="http://schemas.microsoft.com/office/drawing/2014/main" id="{FCE5E724-2D56-8B0E-04F1-881559D53CAA}"/>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earch">
              <a:extLst>
                <a:ext uri="{FF2B5EF4-FFF2-40B4-BE49-F238E27FC236}">
                  <a16:creationId xmlns:a16="http://schemas.microsoft.com/office/drawing/2014/main" id="{99869D34-0214-CA0A-EBC9-11078D9C8653}"/>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5" name="Bell">
              <a:extLst>
                <a:ext uri="{FF2B5EF4-FFF2-40B4-BE49-F238E27FC236}">
                  <a16:creationId xmlns:a16="http://schemas.microsoft.com/office/drawing/2014/main" id="{695AF2D0-6045-9947-9ECD-7BDF7F3BE68B}"/>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16" name="Elipse 42">
              <a:extLst>
                <a:ext uri="{FF2B5EF4-FFF2-40B4-BE49-F238E27FC236}">
                  <a16:creationId xmlns:a16="http://schemas.microsoft.com/office/drawing/2014/main" id="{2854C1B6-3974-7761-7C63-2194F953227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2" name="Grupo 68">
            <a:extLst>
              <a:ext uri="{FF2B5EF4-FFF2-40B4-BE49-F238E27FC236}">
                <a16:creationId xmlns:a16="http://schemas.microsoft.com/office/drawing/2014/main" id="{476687FA-AD53-840F-EC4A-BE39DFEB2B3D}"/>
              </a:ext>
            </a:extLst>
          </p:cNvPr>
          <p:cNvGrpSpPr/>
          <p:nvPr/>
        </p:nvGrpSpPr>
        <p:grpSpPr>
          <a:xfrm>
            <a:off x="237167" y="140537"/>
            <a:ext cx="419732" cy="747851"/>
            <a:chOff x="4333460" y="1249016"/>
            <a:chExt cx="3219131" cy="4359973"/>
          </a:xfrm>
        </p:grpSpPr>
        <p:sp>
          <p:nvSpPr>
            <p:cNvPr id="4" name="Rectangle 1">
              <a:extLst>
                <a:ext uri="{FF2B5EF4-FFF2-40B4-BE49-F238E27FC236}">
                  <a16:creationId xmlns:a16="http://schemas.microsoft.com/office/drawing/2014/main" id="{7C1D4F4D-F5F3-08A8-1838-C77B4EE43DF8}"/>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DB34245B-E845-1C76-F42A-55258EF0AA4C}"/>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3">
              <a:extLst>
                <a:ext uri="{FF2B5EF4-FFF2-40B4-BE49-F238E27FC236}">
                  <a16:creationId xmlns:a16="http://schemas.microsoft.com/office/drawing/2014/main" id="{8FFE5F19-A7D6-05C9-74BA-A5324156FD8B}"/>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11610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0D50AE48-0247-0602-7337-67A5714E050D}"/>
              </a:ext>
            </a:extLst>
          </p:cNvPr>
          <p:cNvSpPr txBox="1"/>
          <p:nvPr/>
        </p:nvSpPr>
        <p:spPr>
          <a:xfrm>
            <a:off x="925604" y="171163"/>
            <a:ext cx="2960596" cy="1644385"/>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3200" b="1" kern="1200" dirty="0">
                <a:solidFill>
                  <a:srgbClr val="FFFFFF"/>
                </a:solidFill>
                <a:latin typeface="+mj-lt"/>
                <a:ea typeface="+mj-ea"/>
                <a:cs typeface="+mj-cs"/>
              </a:rPr>
              <a:t>Exploratory Data Analysis </a:t>
            </a:r>
          </a:p>
        </p:txBody>
      </p:sp>
      <p:pic>
        <p:nvPicPr>
          <p:cNvPr id="8" name="Picture 7" descr="Text&#10;&#10;Description automatically generated">
            <a:extLst>
              <a:ext uri="{FF2B5EF4-FFF2-40B4-BE49-F238E27FC236}">
                <a16:creationId xmlns:a16="http://schemas.microsoft.com/office/drawing/2014/main" id="{722BF96E-C5D9-C22D-FC64-ED5F63249DA0}"/>
              </a:ext>
            </a:extLst>
          </p:cNvPr>
          <p:cNvPicPr>
            <a:picLocks noChangeAspect="1"/>
          </p:cNvPicPr>
          <p:nvPr/>
        </p:nvPicPr>
        <p:blipFill>
          <a:blip r:embed="rId2"/>
          <a:stretch>
            <a:fillRect/>
          </a:stretch>
        </p:blipFill>
        <p:spPr>
          <a:xfrm>
            <a:off x="5681587" y="1209126"/>
            <a:ext cx="6149007" cy="5350702"/>
          </a:xfrm>
          <a:prstGeom prst="rect">
            <a:avLst/>
          </a:prstGeom>
        </p:spPr>
      </p:pic>
      <p:sp>
        <p:nvSpPr>
          <p:cNvPr id="9" name="TextBox 8">
            <a:extLst>
              <a:ext uri="{FF2B5EF4-FFF2-40B4-BE49-F238E27FC236}">
                <a16:creationId xmlns:a16="http://schemas.microsoft.com/office/drawing/2014/main" id="{6567BC7E-AF4D-F064-BD64-ABB966017C0A}"/>
              </a:ext>
            </a:extLst>
          </p:cNvPr>
          <p:cNvSpPr txBox="1"/>
          <p:nvPr/>
        </p:nvSpPr>
        <p:spPr>
          <a:xfrm>
            <a:off x="348662" y="3746423"/>
            <a:ext cx="4700416" cy="1815882"/>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This are the python libraries we used for Loading , cleaning , manipulating and Visualizing the data .</a:t>
            </a:r>
          </a:p>
        </p:txBody>
      </p:sp>
      <p:grpSp>
        <p:nvGrpSpPr>
          <p:cNvPr id="12" name="Grupo 68">
            <a:extLst>
              <a:ext uri="{FF2B5EF4-FFF2-40B4-BE49-F238E27FC236}">
                <a16:creationId xmlns:a16="http://schemas.microsoft.com/office/drawing/2014/main" id="{64BDD9AE-EE33-8338-6A86-1262AC21CAB3}"/>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CA129963-DE73-0882-88A7-9BF773FFB241}"/>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53099790-7B7F-2FF3-6754-3090F6237E5F}"/>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3">
              <a:extLst>
                <a:ext uri="{FF2B5EF4-FFF2-40B4-BE49-F238E27FC236}">
                  <a16:creationId xmlns:a16="http://schemas.microsoft.com/office/drawing/2014/main" id="{E607E035-1B4D-0091-2826-5F79FDF64ED5}"/>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651FE402-B2C3-FA6C-290A-A46EC524A1E8}"/>
              </a:ext>
            </a:extLst>
          </p:cNvPr>
          <p:cNvGrpSpPr/>
          <p:nvPr/>
        </p:nvGrpSpPr>
        <p:grpSpPr>
          <a:xfrm>
            <a:off x="10406955" y="294187"/>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22D321DC-34B2-5C98-DB6B-217F131E34B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BEB97481-9D8F-516E-0AA4-1238CD6B417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6C9C81B9-E883-2C2B-1C4E-7FC65B8A9C4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53241477-824C-1A7F-BB2C-3027F7C05B80}"/>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E79EEDA1-CC28-F12E-50E5-E87AF282D18C}"/>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12239155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lowchart: Document 12">
            <a:extLst>
              <a:ext uri="{FF2B5EF4-FFF2-40B4-BE49-F238E27FC236}">
                <a16:creationId xmlns:a16="http://schemas.microsoft.com/office/drawing/2014/main" id="{D12DDE76-C203-4047-9998-63900085B5E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385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3">
            <a:extLst>
              <a:ext uri="{FF2B5EF4-FFF2-40B4-BE49-F238E27FC236}">
                <a16:creationId xmlns:a16="http://schemas.microsoft.com/office/drawing/2014/main" id="{0D50AE48-0247-0602-7337-67A5714E050D}"/>
              </a:ext>
            </a:extLst>
          </p:cNvPr>
          <p:cNvSpPr txBox="1"/>
          <p:nvPr/>
        </p:nvSpPr>
        <p:spPr>
          <a:xfrm>
            <a:off x="925604" y="171163"/>
            <a:ext cx="2960596" cy="1644385"/>
          </a:xfrm>
          <a:prstGeom prst="rect">
            <a:avLst/>
          </a:prstGeom>
        </p:spPr>
        <p:txBody>
          <a:bodyPr vert="horz" lIns="91440" tIns="45720" rIns="91440" bIns="45720" rtlCol="0" anchor="ctr" anchorCtr="0">
            <a:normAutofit/>
          </a:bodyPr>
          <a:lstStyle/>
          <a:p>
            <a:pPr defTabSz="914400">
              <a:lnSpc>
                <a:spcPct val="90000"/>
              </a:lnSpc>
              <a:spcBef>
                <a:spcPct val="0"/>
              </a:spcBef>
              <a:spcAft>
                <a:spcPts val="600"/>
              </a:spcAft>
            </a:pPr>
            <a:r>
              <a:rPr lang="en-US" sz="3200" b="1" kern="1200" dirty="0">
                <a:solidFill>
                  <a:srgbClr val="FFFFFF"/>
                </a:solidFill>
                <a:latin typeface="+mj-lt"/>
                <a:ea typeface="+mj-ea"/>
                <a:cs typeface="+mj-cs"/>
              </a:rPr>
              <a:t>Exploratory Data Analysis </a:t>
            </a:r>
          </a:p>
        </p:txBody>
      </p:sp>
      <p:sp>
        <p:nvSpPr>
          <p:cNvPr id="9" name="TextBox 8">
            <a:extLst>
              <a:ext uri="{FF2B5EF4-FFF2-40B4-BE49-F238E27FC236}">
                <a16:creationId xmlns:a16="http://schemas.microsoft.com/office/drawing/2014/main" id="{6567BC7E-AF4D-F064-BD64-ABB966017C0A}"/>
              </a:ext>
            </a:extLst>
          </p:cNvPr>
          <p:cNvSpPr txBox="1"/>
          <p:nvPr/>
        </p:nvSpPr>
        <p:spPr>
          <a:xfrm>
            <a:off x="242136" y="3596664"/>
            <a:ext cx="4449134" cy="1384995"/>
          </a:xfrm>
          <a:prstGeom prst="rect">
            <a:avLst/>
          </a:prstGeom>
          <a:noFill/>
        </p:spPr>
        <p:txBody>
          <a:bodyPr wrap="square" rtlCol="0">
            <a:spAutoFit/>
          </a:bodyPr>
          <a:lstStyle/>
          <a:p>
            <a:r>
              <a:rPr lang="en-US" sz="2800" dirty="0">
                <a:latin typeface="Helvetica" panose="020B0604020202020204" pitchFamily="34" charset="0"/>
                <a:cs typeface="Helvetica" panose="020B0604020202020204" pitchFamily="34" charset="0"/>
              </a:rPr>
              <a:t>With the Help of Pandas Library, we have loaded Netflix data set In python.</a:t>
            </a:r>
          </a:p>
        </p:txBody>
      </p:sp>
      <p:sp>
        <p:nvSpPr>
          <p:cNvPr id="7" name="TextBox 6">
            <a:extLst>
              <a:ext uri="{FF2B5EF4-FFF2-40B4-BE49-F238E27FC236}">
                <a16:creationId xmlns:a16="http://schemas.microsoft.com/office/drawing/2014/main" id="{1771A2CE-4742-1C27-64BC-FDDC10E12B1A}"/>
              </a:ext>
            </a:extLst>
          </p:cNvPr>
          <p:cNvSpPr txBox="1"/>
          <p:nvPr/>
        </p:nvSpPr>
        <p:spPr>
          <a:xfrm>
            <a:off x="5588822" y="347024"/>
            <a:ext cx="3383940" cy="646331"/>
          </a:xfrm>
          <a:prstGeom prst="rect">
            <a:avLst/>
          </a:prstGeom>
          <a:noFill/>
        </p:spPr>
        <p:txBody>
          <a:bodyPr wrap="none" rtlCol="0">
            <a:spAutoFit/>
          </a:bodyPr>
          <a:lstStyle/>
          <a:p>
            <a:r>
              <a:rPr lang="en-US" sz="3600" dirty="0"/>
              <a:t>Loading The data</a:t>
            </a:r>
          </a:p>
        </p:txBody>
      </p:sp>
      <p:pic>
        <p:nvPicPr>
          <p:cNvPr id="10" name="Picture 9">
            <a:extLst>
              <a:ext uri="{FF2B5EF4-FFF2-40B4-BE49-F238E27FC236}">
                <a16:creationId xmlns:a16="http://schemas.microsoft.com/office/drawing/2014/main" id="{352FD133-0754-5C62-F52F-ACDB0C94961E}"/>
              </a:ext>
            </a:extLst>
          </p:cNvPr>
          <p:cNvPicPr>
            <a:picLocks noChangeAspect="1"/>
          </p:cNvPicPr>
          <p:nvPr/>
        </p:nvPicPr>
        <p:blipFill>
          <a:blip r:embed="rId2"/>
          <a:stretch>
            <a:fillRect/>
          </a:stretch>
        </p:blipFill>
        <p:spPr>
          <a:xfrm>
            <a:off x="4558748" y="1138678"/>
            <a:ext cx="7500729" cy="5550524"/>
          </a:xfrm>
          <a:prstGeom prst="rect">
            <a:avLst/>
          </a:prstGeom>
        </p:spPr>
      </p:pic>
      <p:grpSp>
        <p:nvGrpSpPr>
          <p:cNvPr id="12" name="Grupo 68">
            <a:extLst>
              <a:ext uri="{FF2B5EF4-FFF2-40B4-BE49-F238E27FC236}">
                <a16:creationId xmlns:a16="http://schemas.microsoft.com/office/drawing/2014/main" id="{58AE0B47-ABB7-C438-9CE4-CBDAF72BA976}"/>
              </a:ext>
            </a:extLst>
          </p:cNvPr>
          <p:cNvGrpSpPr/>
          <p:nvPr/>
        </p:nvGrpSpPr>
        <p:grpSpPr>
          <a:xfrm>
            <a:off x="237167" y="140537"/>
            <a:ext cx="419732" cy="747851"/>
            <a:chOff x="4333460" y="1249016"/>
            <a:chExt cx="3219131" cy="4359973"/>
          </a:xfrm>
        </p:grpSpPr>
        <p:sp>
          <p:nvSpPr>
            <p:cNvPr id="13" name="Rectangle 1">
              <a:extLst>
                <a:ext uri="{FF2B5EF4-FFF2-40B4-BE49-F238E27FC236}">
                  <a16:creationId xmlns:a16="http://schemas.microsoft.com/office/drawing/2014/main" id="{99FF80C1-B7DB-74F6-2EB8-04C3828B1184}"/>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37CA73EC-B008-59F0-67F7-3235685336F1}"/>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3">
              <a:extLst>
                <a:ext uri="{FF2B5EF4-FFF2-40B4-BE49-F238E27FC236}">
                  <a16:creationId xmlns:a16="http://schemas.microsoft.com/office/drawing/2014/main" id="{7AB570FA-9972-4D44-29FF-F97B4F7D2818}"/>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8DA9B67F-1217-2C18-BFBF-ACB0A4B9A8FF}"/>
              </a:ext>
            </a:extLst>
          </p:cNvPr>
          <p:cNvGrpSpPr/>
          <p:nvPr/>
        </p:nvGrpSpPr>
        <p:grpSpPr>
          <a:xfrm>
            <a:off x="10406955" y="294187"/>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5109D82A-9D2E-F2B9-2707-A9F7E7DAF31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CF1EB72F-2E49-E40B-09C0-319CD528360F}"/>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7D9FFE0F-BD11-3DF0-F290-85BC0643BED9}"/>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C992935C-6F0E-758B-945C-4C942F8D9CD8}"/>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9C5F64D7-CDE5-9CD7-EC85-F083ADD3E5A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2649459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7295887-5590-534C-2DC2-ADC72AC19CDC}"/>
              </a:ext>
            </a:extLst>
          </p:cNvPr>
          <p:cNvSpPr txBox="1"/>
          <p:nvPr/>
        </p:nvSpPr>
        <p:spPr>
          <a:xfrm>
            <a:off x="1286932" y="1204109"/>
            <a:ext cx="10023398" cy="857894"/>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kern="1200">
                <a:solidFill>
                  <a:srgbClr val="FFFFFF"/>
                </a:solidFill>
                <a:latin typeface="+mj-lt"/>
                <a:ea typeface="+mj-ea"/>
                <a:cs typeface="+mj-cs"/>
              </a:rPr>
              <a:t>Distribution of content</a:t>
            </a:r>
          </a:p>
        </p:txBody>
      </p:sp>
      <p:sp>
        <p:nvSpPr>
          <p:cNvPr id="8" name="TextBox 7">
            <a:extLst>
              <a:ext uri="{FF2B5EF4-FFF2-40B4-BE49-F238E27FC236}">
                <a16:creationId xmlns:a16="http://schemas.microsoft.com/office/drawing/2014/main" id="{87A71FE0-2D42-C231-3B64-ACBD055C151E}"/>
              </a:ext>
            </a:extLst>
          </p:cNvPr>
          <p:cNvSpPr txBox="1"/>
          <p:nvPr/>
        </p:nvSpPr>
        <p:spPr>
          <a:xfrm>
            <a:off x="1286930" y="2962451"/>
            <a:ext cx="4052499" cy="2605451"/>
          </a:xfrm>
          <a:prstGeom prst="rect">
            <a:avLst/>
          </a:prstGeom>
        </p:spPr>
        <p:txBody>
          <a:bodyPr vert="horz" lIns="91440" tIns="45720" rIns="91440" bIns="45720" rtlCol="0">
            <a:normAutofit fontScale="92500" lnSpcReduction="20000"/>
          </a:bodyPr>
          <a:lstStyle/>
          <a:p>
            <a:pPr marL="285750" indent="-285750" defTabSz="914400">
              <a:lnSpc>
                <a:spcPct val="90000"/>
              </a:lnSpc>
              <a:spcAft>
                <a:spcPts val="600"/>
              </a:spcAft>
              <a:buFont typeface="Arial" panose="020B0604020202020204" pitchFamily="34" charset="0"/>
              <a:buChar char="•"/>
            </a:pPr>
            <a:r>
              <a:rPr lang="en-US" sz="2400" dirty="0"/>
              <a:t>The Chart shows that most of the     content on Netflix is categories as movies with 72%</a:t>
            </a:r>
          </a:p>
          <a:p>
            <a:pPr defTabSz="914400">
              <a:lnSpc>
                <a:spcPct val="90000"/>
              </a:lnSpc>
              <a:spcAft>
                <a:spcPts val="600"/>
              </a:spcAft>
            </a:pPr>
            <a:endParaRPr lang="en-US" sz="2400" dirty="0"/>
          </a:p>
          <a:p>
            <a:pPr marL="285750" indent="-285750" defTabSz="914400">
              <a:lnSpc>
                <a:spcPct val="90000"/>
              </a:lnSpc>
              <a:spcAft>
                <a:spcPts val="600"/>
              </a:spcAft>
              <a:buFont typeface="Arial" panose="020B0604020202020204" pitchFamily="34" charset="0"/>
              <a:buChar char="•"/>
            </a:pPr>
            <a:r>
              <a:rPr lang="en-US" sz="2400" dirty="0"/>
              <a:t>Which means that most of the viewers Like to watch movies because it helps us to gain more insights and understating in shorter period then the TV shows.</a:t>
            </a:r>
          </a:p>
        </p:txBody>
      </p:sp>
      <p:pic>
        <p:nvPicPr>
          <p:cNvPr id="6" name="Picture 5">
            <a:extLst>
              <a:ext uri="{FF2B5EF4-FFF2-40B4-BE49-F238E27FC236}">
                <a16:creationId xmlns:a16="http://schemas.microsoft.com/office/drawing/2014/main" id="{FC476152-BDCF-EF52-B330-5C9AEC7EA8E4}"/>
              </a:ext>
            </a:extLst>
          </p:cNvPr>
          <p:cNvPicPr>
            <a:picLocks noChangeAspect="1"/>
          </p:cNvPicPr>
          <p:nvPr/>
        </p:nvPicPr>
        <p:blipFill>
          <a:blip r:embed="rId2"/>
          <a:stretch>
            <a:fillRect/>
          </a:stretch>
        </p:blipFill>
        <p:spPr>
          <a:xfrm>
            <a:off x="6088195" y="3177012"/>
            <a:ext cx="5141701" cy="2390890"/>
          </a:xfrm>
          <a:prstGeom prst="rect">
            <a:avLst/>
          </a:prstGeom>
        </p:spPr>
      </p:pic>
      <p:grpSp>
        <p:nvGrpSpPr>
          <p:cNvPr id="9" name="Grupo 68">
            <a:extLst>
              <a:ext uri="{FF2B5EF4-FFF2-40B4-BE49-F238E27FC236}">
                <a16:creationId xmlns:a16="http://schemas.microsoft.com/office/drawing/2014/main" id="{E8230C47-342B-474A-83C4-DE752CD15814}"/>
              </a:ext>
            </a:extLst>
          </p:cNvPr>
          <p:cNvGrpSpPr/>
          <p:nvPr/>
        </p:nvGrpSpPr>
        <p:grpSpPr>
          <a:xfrm>
            <a:off x="237167" y="140537"/>
            <a:ext cx="419732" cy="747851"/>
            <a:chOff x="4333460" y="1249016"/>
            <a:chExt cx="3219131" cy="4359973"/>
          </a:xfrm>
        </p:grpSpPr>
        <p:sp>
          <p:nvSpPr>
            <p:cNvPr id="10" name="Rectangle 1">
              <a:extLst>
                <a:ext uri="{FF2B5EF4-FFF2-40B4-BE49-F238E27FC236}">
                  <a16:creationId xmlns:a16="http://schemas.microsoft.com/office/drawing/2014/main" id="{349788BB-CBBC-59D7-F1B4-194066E22D5E}"/>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8030BC2B-312D-0264-0C71-024439DA252E}"/>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83FE902-F10E-9DDD-74C6-E45473B1CDA7}"/>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upo 43">
            <a:extLst>
              <a:ext uri="{FF2B5EF4-FFF2-40B4-BE49-F238E27FC236}">
                <a16:creationId xmlns:a16="http://schemas.microsoft.com/office/drawing/2014/main" id="{B02C2CB4-F526-A560-ED0F-375486DDA4E0}"/>
              </a:ext>
            </a:extLst>
          </p:cNvPr>
          <p:cNvGrpSpPr/>
          <p:nvPr/>
        </p:nvGrpSpPr>
        <p:grpSpPr>
          <a:xfrm>
            <a:off x="10406955" y="294187"/>
            <a:ext cx="1370708" cy="372563"/>
            <a:chOff x="10406955" y="294187"/>
            <a:chExt cx="1370708" cy="372563"/>
          </a:xfrm>
        </p:grpSpPr>
        <p:pic>
          <p:nvPicPr>
            <p:cNvPr id="15" name="Picture 2" descr="Netflix smileu profile icon&quot; by Norbert-Sloth | Redbubble">
              <a:extLst>
                <a:ext uri="{FF2B5EF4-FFF2-40B4-BE49-F238E27FC236}">
                  <a16:creationId xmlns:a16="http://schemas.microsoft.com/office/drawing/2014/main" id="{3CBD8F87-C619-88E5-8ABC-D11A68822C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7" name="Triángulo isósceles 36">
              <a:extLst>
                <a:ext uri="{FF2B5EF4-FFF2-40B4-BE49-F238E27FC236}">
                  <a16:creationId xmlns:a16="http://schemas.microsoft.com/office/drawing/2014/main" id="{23A61332-DE5E-E4B6-4CD5-35DB00D170FB}"/>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6B7C2990-48FB-D583-3EA0-4F964071A05A}"/>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5" name="Bell">
              <a:extLst>
                <a:ext uri="{FF2B5EF4-FFF2-40B4-BE49-F238E27FC236}">
                  <a16:creationId xmlns:a16="http://schemas.microsoft.com/office/drawing/2014/main" id="{10581156-81B7-CEAB-0A8B-50A4569BDCD7}"/>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6" name="Elipse 42">
              <a:extLst>
                <a:ext uri="{FF2B5EF4-FFF2-40B4-BE49-F238E27FC236}">
                  <a16:creationId xmlns:a16="http://schemas.microsoft.com/office/drawing/2014/main" id="{5123DE65-1873-38C5-E722-216E352A8770}"/>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14626819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Freeform 35">
            <a:extLst>
              <a:ext uri="{FF2B5EF4-FFF2-40B4-BE49-F238E27FC236}">
                <a16:creationId xmlns:a16="http://schemas.microsoft.com/office/drawing/2014/main" id="{BE5AD527-480C-2A25-F40A-E10EEC0B97B2}"/>
              </a:ext>
            </a:extLst>
          </p:cNvPr>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6">
            <a:extLst>
              <a:ext uri="{FF2B5EF4-FFF2-40B4-BE49-F238E27FC236}">
                <a16:creationId xmlns:a16="http://schemas.microsoft.com/office/drawing/2014/main" id="{128C0B8E-5DBB-CDF3-BC84-DAD8202A308F}"/>
              </a:ext>
            </a:extLst>
          </p:cNvPr>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Bottom Gradient">
            <a:extLst>
              <a:ext uri="{FF2B5EF4-FFF2-40B4-BE49-F238E27FC236}">
                <a16:creationId xmlns:a16="http://schemas.microsoft.com/office/drawing/2014/main" id="{F0E41279-D0C4-F186-0AB2-A18EEBAE6D56}"/>
              </a:ext>
            </a:extLst>
          </p:cNvPr>
          <p:cNvSpPr/>
          <p:nvPr/>
        </p:nvSpPr>
        <p:spPr>
          <a:xfrm rot="5400000">
            <a:off x="3963566" y="-2944870"/>
            <a:ext cx="5454435" cy="121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1" name="TextBox 3">
            <a:extLst>
              <a:ext uri="{FF2B5EF4-FFF2-40B4-BE49-F238E27FC236}">
                <a16:creationId xmlns:a16="http://schemas.microsoft.com/office/drawing/2014/main" id="{69C06BB2-1E92-9D09-ABA4-96F9516B976C}"/>
              </a:ext>
            </a:extLst>
          </p:cNvPr>
          <p:cNvSpPr txBox="1"/>
          <p:nvPr/>
        </p:nvSpPr>
        <p:spPr>
          <a:xfrm>
            <a:off x="1201257" y="298484"/>
            <a:ext cx="10752617" cy="783255"/>
          </a:xfrm>
          <a:prstGeom prst="rect">
            <a:avLst/>
          </a:prstGeom>
          <a:noFill/>
        </p:spPr>
        <p:txBody>
          <a:bodyPr wrap="square" lIns="0" tIns="0" rIns="0" bIns="0" rtlCol="0" anchor="ctr" anchorCtr="0">
            <a:noAutofit/>
          </a:bodyPr>
          <a:lstStyle/>
          <a:p>
            <a:r>
              <a:rPr lang="en-US" sz="2800" dirty="0">
                <a:ln w="38100">
                  <a:solidFill>
                    <a:srgbClr val="E6E6E6"/>
                  </a:solidFill>
                </a:ln>
                <a:solidFill>
                  <a:schemeClr val="bg1"/>
                </a:solidFill>
                <a:latin typeface="Impact" panose="020B0806030902050204" pitchFamily="34" charset="0"/>
              </a:rPr>
              <a:t>1 </a:t>
            </a:r>
            <a:r>
              <a:rPr lang="en-US" sz="2800" dirty="0">
                <a:ln w="38100">
                  <a:solidFill>
                    <a:srgbClr val="E6E6E6"/>
                  </a:solidFill>
                </a:ln>
                <a:solidFill>
                  <a:srgbClr val="FF0000"/>
                </a:solidFill>
                <a:latin typeface="Impact" panose="020B0806030902050204" pitchFamily="34" charset="0"/>
              </a:rPr>
              <a:t>	</a:t>
            </a:r>
            <a:r>
              <a:rPr lang="en-US" sz="2800" b="1" dirty="0">
                <a:solidFill>
                  <a:schemeClr val="bg1"/>
                </a:solidFill>
                <a:latin typeface="Helvetica" pitchFamily="34" charset="0"/>
                <a:cs typeface="Helvetica" pitchFamily="34" charset="0"/>
              </a:rPr>
              <a:t>Understanding</a:t>
            </a:r>
            <a:r>
              <a:rPr lang="en-US" sz="2800" b="0" i="0" dirty="0">
                <a:solidFill>
                  <a:schemeClr val="bg1"/>
                </a:solidFill>
                <a:effectLst/>
                <a:latin typeface="Bebas Neue" panose="020B0606020202050201" pitchFamily="34" charset="0"/>
              </a:rPr>
              <a:t> </a:t>
            </a:r>
            <a:r>
              <a:rPr lang="en-US" sz="2800" b="1" dirty="0">
                <a:solidFill>
                  <a:schemeClr val="bg1"/>
                </a:solidFill>
                <a:latin typeface="Helvetica" pitchFamily="34" charset="0"/>
                <a:cs typeface="Helvetica" pitchFamily="34" charset="0"/>
              </a:rPr>
              <a:t>what content is available in different 	countries</a:t>
            </a:r>
          </a:p>
        </p:txBody>
      </p:sp>
      <p:pic>
        <p:nvPicPr>
          <p:cNvPr id="3" name="Picture 2" descr="Graphical user interface">
            <a:extLst>
              <a:ext uri="{FF2B5EF4-FFF2-40B4-BE49-F238E27FC236}">
                <a16:creationId xmlns:a16="http://schemas.microsoft.com/office/drawing/2014/main" id="{DEF1F2A3-C4CD-9743-0868-1A44C75E06F1}"/>
              </a:ext>
            </a:extLst>
          </p:cNvPr>
          <p:cNvPicPr>
            <a:picLocks noChangeAspect="1"/>
          </p:cNvPicPr>
          <p:nvPr/>
        </p:nvPicPr>
        <p:blipFill rotWithShape="1">
          <a:blip r:embed="rId2">
            <a:extLst>
              <a:ext uri="{28A0092B-C50C-407E-A947-70E740481C1C}">
                <a14:useLocalDpi xmlns:a14="http://schemas.microsoft.com/office/drawing/2010/main" val="0"/>
              </a:ext>
            </a:extLst>
          </a:blip>
          <a:srcRect r="36087" b="8873"/>
          <a:stretch/>
        </p:blipFill>
        <p:spPr>
          <a:xfrm>
            <a:off x="3750365" y="1341548"/>
            <a:ext cx="8203509" cy="5165475"/>
          </a:xfrm>
          <a:prstGeom prst="rect">
            <a:avLst/>
          </a:prstGeom>
        </p:spPr>
      </p:pic>
      <p:sp>
        <p:nvSpPr>
          <p:cNvPr id="4" name="TextBox 3">
            <a:extLst>
              <a:ext uri="{FF2B5EF4-FFF2-40B4-BE49-F238E27FC236}">
                <a16:creationId xmlns:a16="http://schemas.microsoft.com/office/drawing/2014/main" id="{CA46544A-3B84-586C-D61C-FDA6E104760D}"/>
              </a:ext>
            </a:extLst>
          </p:cNvPr>
          <p:cNvSpPr txBox="1"/>
          <p:nvPr/>
        </p:nvSpPr>
        <p:spPr>
          <a:xfrm>
            <a:off x="238126" y="2671090"/>
            <a:ext cx="3438906" cy="3207258"/>
          </a:xfrm>
          <a:prstGeom prst="rect">
            <a:avLst/>
          </a:prstGeom>
        </p:spPr>
        <p:txBody>
          <a:bodyPr vert="horz" lIns="91440" tIns="45720" rIns="91440" bIns="45720" rtlCol="0" anchor="t">
            <a:normAutofit/>
          </a:bodyPr>
          <a:lstStyle/>
          <a:p>
            <a:pPr marL="342900" indent="-228600" defTabSz="914400">
              <a:lnSpc>
                <a:spcPct val="90000"/>
              </a:lnSpc>
              <a:spcAft>
                <a:spcPts val="600"/>
              </a:spcAft>
              <a:buFont typeface="Arial" panose="020B0604020202020204" pitchFamily="34" charset="0"/>
              <a:buChar char="•"/>
            </a:pPr>
            <a:r>
              <a:rPr lang="en-US" sz="2000" dirty="0">
                <a:solidFill>
                  <a:schemeClr val="bg1"/>
                </a:solidFill>
              </a:rPr>
              <a:t>The most prolific producers of content for Netflix are, primarily, the USA, with India and the UK a significant distance behind.</a:t>
            </a:r>
          </a:p>
          <a:p>
            <a:pPr marL="342900" indent="-228600" defTabSz="914400">
              <a:lnSpc>
                <a:spcPct val="90000"/>
              </a:lnSpc>
              <a:spcAft>
                <a:spcPts val="600"/>
              </a:spcAft>
              <a:buFont typeface="Arial" panose="020B0604020202020204" pitchFamily="34" charset="0"/>
              <a:buChar char="•"/>
            </a:pPr>
            <a:endParaRPr lang="en-US" sz="2000" dirty="0">
              <a:solidFill>
                <a:schemeClr val="bg1"/>
              </a:solidFill>
            </a:endParaRPr>
          </a:p>
          <a:p>
            <a:pPr marL="342900" indent="-228600" defTabSz="914400">
              <a:lnSpc>
                <a:spcPct val="90000"/>
              </a:lnSpc>
              <a:spcAft>
                <a:spcPts val="600"/>
              </a:spcAft>
              <a:buFont typeface="Arial" panose="020B0604020202020204" pitchFamily="34" charset="0"/>
              <a:buChar char="•"/>
            </a:pPr>
            <a:r>
              <a:rPr lang="en-US" sz="2000" dirty="0">
                <a:solidFill>
                  <a:schemeClr val="bg1"/>
                </a:solidFill>
              </a:rPr>
              <a:t>It makes sense that the USA produces the most content as, after all, Netflix is a US company.</a:t>
            </a:r>
          </a:p>
        </p:txBody>
      </p:sp>
      <p:grpSp>
        <p:nvGrpSpPr>
          <p:cNvPr id="5" name="Grupo 68">
            <a:extLst>
              <a:ext uri="{FF2B5EF4-FFF2-40B4-BE49-F238E27FC236}">
                <a16:creationId xmlns:a16="http://schemas.microsoft.com/office/drawing/2014/main" id="{A97FC42E-4476-D9D2-D56E-18FE7F71B7E3}"/>
              </a:ext>
            </a:extLst>
          </p:cNvPr>
          <p:cNvGrpSpPr/>
          <p:nvPr/>
        </p:nvGrpSpPr>
        <p:grpSpPr>
          <a:xfrm>
            <a:off x="237167" y="140537"/>
            <a:ext cx="419732" cy="747851"/>
            <a:chOff x="4333460" y="1249016"/>
            <a:chExt cx="3219131" cy="4359973"/>
          </a:xfrm>
        </p:grpSpPr>
        <p:sp>
          <p:nvSpPr>
            <p:cNvPr id="6" name="Rectangle 1">
              <a:extLst>
                <a:ext uri="{FF2B5EF4-FFF2-40B4-BE49-F238E27FC236}">
                  <a16:creationId xmlns:a16="http://schemas.microsoft.com/office/drawing/2014/main" id="{98C7FE32-15D2-A4E2-B05C-88014F41834B}"/>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a:extLst>
                <a:ext uri="{FF2B5EF4-FFF2-40B4-BE49-F238E27FC236}">
                  <a16:creationId xmlns:a16="http://schemas.microsoft.com/office/drawing/2014/main" id="{9BF2D063-2F97-0B16-D80B-765F11A8CBED}"/>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3">
              <a:extLst>
                <a:ext uri="{FF2B5EF4-FFF2-40B4-BE49-F238E27FC236}">
                  <a16:creationId xmlns:a16="http://schemas.microsoft.com/office/drawing/2014/main" id="{75FF6EF1-CCF8-A84C-EF27-0489734ADB12}"/>
                </a:ext>
              </a:extLst>
            </p:cNvPr>
            <p:cNvSpPr/>
            <p:nvPr/>
          </p:nvSpPr>
          <p:spPr>
            <a:xfrm flipH="1">
              <a:off x="4333460" y="1249022"/>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upo 43">
            <a:extLst>
              <a:ext uri="{FF2B5EF4-FFF2-40B4-BE49-F238E27FC236}">
                <a16:creationId xmlns:a16="http://schemas.microsoft.com/office/drawing/2014/main" id="{3EC7B53D-7D29-FB04-517F-F420818E3474}"/>
              </a:ext>
            </a:extLst>
          </p:cNvPr>
          <p:cNvGrpSpPr/>
          <p:nvPr/>
        </p:nvGrpSpPr>
        <p:grpSpPr>
          <a:xfrm>
            <a:off x="10651889" y="193869"/>
            <a:ext cx="1370708" cy="372563"/>
            <a:chOff x="10406955" y="294187"/>
            <a:chExt cx="1370708" cy="372563"/>
          </a:xfrm>
        </p:grpSpPr>
        <p:pic>
          <p:nvPicPr>
            <p:cNvPr id="17" name="Picture 2" descr="Netflix smileu profile icon&quot; by Norbert-Sloth | Redbubble">
              <a:extLst>
                <a:ext uri="{FF2B5EF4-FFF2-40B4-BE49-F238E27FC236}">
                  <a16:creationId xmlns:a16="http://schemas.microsoft.com/office/drawing/2014/main" id="{314848A7-E067-AAF5-68E9-C3455A7ECB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18" name="Triángulo isósceles 36">
              <a:extLst>
                <a:ext uri="{FF2B5EF4-FFF2-40B4-BE49-F238E27FC236}">
                  <a16:creationId xmlns:a16="http://schemas.microsoft.com/office/drawing/2014/main" id="{B3E22A9F-75DD-6F56-85F1-BBAB67798BE7}"/>
                </a:ext>
              </a:extLst>
            </p:cNvPr>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earch">
              <a:extLst>
                <a:ext uri="{FF2B5EF4-FFF2-40B4-BE49-F238E27FC236}">
                  <a16:creationId xmlns:a16="http://schemas.microsoft.com/office/drawing/2014/main" id="{E00B612A-795E-6A0D-8FA1-E2A7E5ECEB58}"/>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0" name="Bell">
              <a:extLst>
                <a:ext uri="{FF2B5EF4-FFF2-40B4-BE49-F238E27FC236}">
                  <a16:creationId xmlns:a16="http://schemas.microsoft.com/office/drawing/2014/main" id="{EBE69374-4EE7-1950-5E25-EA358DE5CB3A}"/>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1" name="Elipse 42">
              <a:extLst>
                <a:ext uri="{FF2B5EF4-FFF2-40B4-BE49-F238E27FC236}">
                  <a16:creationId xmlns:a16="http://schemas.microsoft.com/office/drawing/2014/main" id="{9F9837B4-35F5-C531-6893-EC6D578C7265}"/>
                </a:ext>
              </a:extLst>
            </p:cNvPr>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410659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 2013 - 2022</Template>
  <TotalTime>222</TotalTime>
  <Words>876</Words>
  <Application>Microsoft Office PowerPoint</Application>
  <PresentationFormat>Widescreen</PresentationFormat>
  <Paragraphs>89</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Bebas Neue</vt:lpstr>
      <vt:lpstr>Calibri</vt:lpstr>
      <vt:lpstr>Calibri Light</vt:lpstr>
      <vt:lpstr>Helvetica</vt:lpstr>
      <vt:lpstr>Helvetica Neue Medium</vt:lpstr>
      <vt:lpstr>Impact</vt:lpstr>
      <vt:lpstr>Inter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nitish varma</dc:creator>
  <cp:lastModifiedBy>UMAIR</cp:lastModifiedBy>
  <cp:revision>13</cp:revision>
  <dcterms:created xsi:type="dcterms:W3CDTF">2023-02-23T11:02:02Z</dcterms:created>
  <dcterms:modified xsi:type="dcterms:W3CDTF">2023-02-28T14:06:07Z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2023-02-23T11:48:04Z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f24149cc-9205-4d16-8e46-11e5b93d0453</vt:lpwstr>
  </property>
  <property fmtid="{D5CDD505-2E9C-101B-9397-08002B2CF9AE}" pid="7" name="MSIP_Label_defa4170-0d19-0005-0004-bc88714345d2_ActionId">
    <vt:lpwstr>a0df62d4-8b76-4fb3-8f19-73d3d5a40075</vt:lpwstr>
  </property>
  <property fmtid="{D5CDD505-2E9C-101B-9397-08002B2CF9AE}" pid="8" name="MSIP_Label_defa4170-0d19-0005-0004-bc88714345d2_ContentBits">
    <vt:lpwstr>0</vt:lpwstr>
  </property>
</Properties>
</file>